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60" r:id="rId4"/>
    <p:sldId id="270" r:id="rId5"/>
    <p:sldId id="259" r:id="rId6"/>
    <p:sldId id="271" r:id="rId7"/>
    <p:sldId id="269" r:id="rId8"/>
    <p:sldId id="264" r:id="rId9"/>
    <p:sldId id="257" r:id="rId10"/>
    <p:sldId id="263" r:id="rId11"/>
    <p:sldId id="268" r:id="rId12"/>
    <p:sldId id="272" r:id="rId13"/>
    <p:sldId id="266" r:id="rId14"/>
    <p:sldId id="267" r:id="rId15"/>
    <p:sldId id="273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61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45F1405-8A86-47B0-B02B-DDDE488655F4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3E2DC5E-06D3-4563-80A0-D6664CCCFF9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8208912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cs typeface="Aharoni" panose="02010803020104030203" pitchFamily="2" charset="-79"/>
              </a:rPr>
              <a:t/>
            </a:r>
            <a:br>
              <a:rPr lang="ru-RU" b="1" dirty="0" smtClean="0">
                <a:solidFill>
                  <a:srgbClr val="C00000"/>
                </a:solidFill>
                <a:cs typeface="Aharoni" panose="02010803020104030203" pitchFamily="2" charset="-79"/>
              </a:rPr>
            </a:br>
            <a:r>
              <a:rPr lang="ru-RU" b="1" dirty="0">
                <a:solidFill>
                  <a:srgbClr val="C00000"/>
                </a:solidFill>
                <a:cs typeface="Aharoni" panose="02010803020104030203" pitchFamily="2" charset="-79"/>
              </a:rPr>
              <a:t/>
            </a:r>
            <a:br>
              <a:rPr lang="ru-RU" b="1" dirty="0">
                <a:solidFill>
                  <a:srgbClr val="C00000"/>
                </a:solidFill>
                <a:cs typeface="Aharoni" panose="02010803020104030203" pitchFamily="2" charset="-79"/>
              </a:rPr>
            </a:b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Итоги первого этапа проекта</a:t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«500+»</a:t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b="1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" y="4276580"/>
            <a:ext cx="3252776" cy="244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16216" y="4542780"/>
            <a:ext cx="492506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Подготовила: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школьный куратор</a:t>
            </a:r>
          </a:p>
          <a:p>
            <a:pPr algn="r"/>
            <a:r>
              <a:rPr lang="ru-RU" b="1" dirty="0" err="1" smtClean="0">
                <a:solidFill>
                  <a:srgbClr val="002060"/>
                </a:solidFill>
              </a:rPr>
              <a:t>Фоминской</a:t>
            </a:r>
            <a:r>
              <a:rPr lang="ru-RU" b="1" dirty="0" smtClean="0">
                <a:solidFill>
                  <a:srgbClr val="002060"/>
                </a:solidFill>
              </a:rPr>
              <a:t> ООШ,  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заместитель директора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МБОУ лицея №7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Чернышева Н.А.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66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6719670"/>
              </p:ext>
            </p:extLst>
          </p:nvPr>
        </p:nvGraphicFramePr>
        <p:xfrm>
          <a:off x="179512" y="454754"/>
          <a:ext cx="8640959" cy="5783454"/>
        </p:xfrm>
        <a:graphic>
          <a:graphicData uri="http://schemas.openxmlformats.org/drawingml/2006/table">
            <a:tbl>
              <a:tblPr firstRow="1" firstCol="1" bandRow="1"/>
              <a:tblGrid>
                <a:gridCol w="590835"/>
                <a:gridCol w="1698650"/>
                <a:gridCol w="2511048"/>
                <a:gridCol w="3840426"/>
              </a:tblGrid>
              <a:tr h="71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Должность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Участие в 500+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0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Мережко Л.В.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русского языка и литературы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6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Цысарь</a:t>
                      </a: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Л.Н.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немецкого языка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Анализ результатов по Всероссийской проверочной работе по немецкому языку в 7 классе МБОУ </a:t>
                      </a:r>
                      <a:r>
                        <a:rPr lang="ru-RU" sz="12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Фоминской</a:t>
                      </a: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ООШ;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Анализ мероприятий по повышению качества образования по немецкому языку учителя Л.Н. </a:t>
                      </a:r>
                      <a:r>
                        <a:rPr lang="ru-RU" sz="12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Цысарь</a:t>
                      </a: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Дорожная карта по работе с родителями с низким уровнем вовлеченности в образовательный процесс.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Лебедева О. 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0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Бухтиярова С.В.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химии, биологии, технологии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Банникова С.П.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математики, музыки, ИЗО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Начало по вовлечению родителей (законных представителей ) в образовательный процесс на 2020- 2021 учебный год;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Создание </a:t>
                      </a:r>
                      <a:r>
                        <a:rPr lang="ru-RU" sz="12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и «подгрузка» всех документов, на сайт и в «дорожную карту» на ФИОКО;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68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7899" y="764704"/>
            <a:ext cx="3968762" cy="8465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Создание странички «500+» на сайте школы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6" t="11083" r="20610" b="15238"/>
          <a:stretch/>
        </p:blipFill>
        <p:spPr bwMode="auto">
          <a:xfrm>
            <a:off x="323528" y="620688"/>
            <a:ext cx="3918057" cy="270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t="19260" r="20311" b="15960"/>
          <a:stretch/>
        </p:blipFill>
        <p:spPr bwMode="auto">
          <a:xfrm>
            <a:off x="3587911" y="2194376"/>
            <a:ext cx="5392803" cy="324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2" t="16101" r="19963" b="16276"/>
          <a:stretch/>
        </p:blipFill>
        <p:spPr bwMode="auto">
          <a:xfrm>
            <a:off x="756454" y="3587143"/>
            <a:ext cx="4037162" cy="2507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28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Выступление школьного координатора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280" y="1362916"/>
            <a:ext cx="4593334" cy="3434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35" y="1412776"/>
            <a:ext cx="3780420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4283968" y="5445224"/>
            <a:ext cx="4658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«Методический автобус»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88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Итоги </a:t>
            </a:r>
            <a:r>
              <a:rPr lang="ru-RU" b="1" dirty="0" err="1">
                <a:solidFill>
                  <a:srgbClr val="C00000"/>
                </a:solidFill>
              </a:rPr>
              <a:t>вебинаров</a:t>
            </a:r>
            <a:r>
              <a:rPr lang="ru-RU" b="1" dirty="0" smtClean="0">
                <a:solidFill>
                  <a:srgbClr val="C00000"/>
                </a:solidFill>
              </a:rPr>
              <a:t>….федеральные и региональные 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t="12045" r="2084" b="5147"/>
          <a:stretch/>
        </p:blipFill>
        <p:spPr bwMode="auto">
          <a:xfrm>
            <a:off x="395536" y="1844824"/>
            <a:ext cx="8302961" cy="399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599" y="5877272"/>
            <a:ext cx="6443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МОЙ вывод: </a:t>
            </a:r>
            <a:r>
              <a:rPr lang="ru-RU" sz="2000" b="1" u="sng" dirty="0" smtClean="0">
                <a:solidFill>
                  <a:srgbClr val="C00000"/>
                </a:solidFill>
              </a:rPr>
              <a:t>«Моя мотивация-это активный старт </a:t>
            </a:r>
          </a:p>
          <a:p>
            <a:r>
              <a:rPr lang="ru-RU" sz="2000" b="1" u="sng" dirty="0" smtClean="0">
                <a:solidFill>
                  <a:srgbClr val="C00000"/>
                </a:solidFill>
              </a:rPr>
              <a:t>для изменения СЕБЯ»</a:t>
            </a:r>
            <a:endParaRPr lang="ru-RU" sz="20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461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222" y="260648"/>
            <a:ext cx="8229600" cy="990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МЕТОДИЧЕСКАЯ КОПИЛКА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" t="14492" r="23280" b="4144"/>
          <a:stretch/>
        </p:blipFill>
        <p:spPr bwMode="auto">
          <a:xfrm>
            <a:off x="323528" y="1171402"/>
            <a:ext cx="4392488" cy="277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4" t="13651" r="26744" b="4131"/>
          <a:stretch/>
        </p:blipFill>
        <p:spPr bwMode="auto">
          <a:xfrm>
            <a:off x="6156176" y="1268760"/>
            <a:ext cx="2448272" cy="315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9000" r="58625" b="13333"/>
          <a:stretch/>
        </p:blipFill>
        <p:spPr bwMode="auto">
          <a:xfrm>
            <a:off x="2843808" y="3128282"/>
            <a:ext cx="3152603" cy="357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192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122" y="836712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Работа по второму  этапу проекта «500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+»</a:t>
            </a:r>
            <a:b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4" y="1981330"/>
            <a:ext cx="3325737" cy="394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1772816"/>
            <a:ext cx="56898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/>
              <a:t>1 риск</a:t>
            </a:r>
            <a:r>
              <a:rPr lang="ru-RU" sz="1400" b="1" u="sng" dirty="0" smtClean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«Низкий </a:t>
            </a:r>
            <a:r>
              <a:rPr lang="ru-RU" sz="1400" b="1" dirty="0">
                <a:solidFill>
                  <a:srgbClr val="C00000"/>
                </a:solidFill>
              </a:rPr>
              <a:t>уровень оснащения </a:t>
            </a:r>
            <a:r>
              <a:rPr lang="ru-RU" sz="1400" b="1" dirty="0" smtClean="0">
                <a:solidFill>
                  <a:srgbClr val="C00000"/>
                </a:solidFill>
              </a:rPr>
              <a:t>школы» </a:t>
            </a:r>
            <a:r>
              <a:rPr lang="ru-RU" sz="1400" b="1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Проведение  текущего  ремонта </a:t>
            </a:r>
            <a:r>
              <a:rPr lang="ru-RU" sz="1400" b="1" dirty="0" smtClean="0"/>
              <a:t>помещений </a:t>
            </a:r>
            <a:r>
              <a:rPr lang="ru-RU" sz="1400" b="1" dirty="0"/>
              <a:t>Центра «Точка </a:t>
            </a:r>
            <a:r>
              <a:rPr lang="ru-RU" sz="1400" b="1" dirty="0" smtClean="0"/>
              <a:t>роста</a:t>
            </a:r>
            <a:r>
              <a:rPr lang="ru-RU" sz="1400" b="1" dirty="0"/>
              <a:t>» в  соответствии с </a:t>
            </a:r>
            <a:r>
              <a:rPr lang="ru-RU" sz="1400" b="1" dirty="0" smtClean="0"/>
              <a:t>фирменным стилем;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Заключение договоров о </a:t>
            </a:r>
            <a:r>
              <a:rPr lang="ru-RU" sz="1400" b="1" dirty="0" smtClean="0"/>
              <a:t>сетевом </a:t>
            </a:r>
            <a:r>
              <a:rPr lang="ru-RU" sz="1400" b="1" dirty="0"/>
              <a:t>взаимодействии с </a:t>
            </a:r>
          </a:p>
          <a:p>
            <a:r>
              <a:rPr lang="ru-RU" sz="1400" b="1" dirty="0"/>
              <a:t>образовательными </a:t>
            </a:r>
            <a:r>
              <a:rPr lang="ru-RU" sz="1400" b="1" dirty="0" smtClean="0"/>
              <a:t>учреждениями.</a:t>
            </a:r>
            <a:endParaRPr lang="ru-RU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b="1" dirty="0" smtClean="0"/>
          </a:p>
          <a:p>
            <a:r>
              <a:rPr lang="ru-RU" sz="1400" b="1" u="sng" dirty="0" smtClean="0"/>
              <a:t>2 </a:t>
            </a:r>
            <a:r>
              <a:rPr lang="ru-RU" sz="1400" b="1" u="sng" dirty="0"/>
              <a:t>риск </a:t>
            </a:r>
            <a:r>
              <a:rPr lang="ru-RU" sz="1400" b="1" u="sng" dirty="0" smtClean="0">
                <a:solidFill>
                  <a:srgbClr val="C00000"/>
                </a:solidFill>
              </a:rPr>
              <a:t>«</a:t>
            </a:r>
            <a:r>
              <a:rPr lang="ru-RU" sz="1400" b="1" dirty="0" smtClean="0">
                <a:solidFill>
                  <a:srgbClr val="C00000"/>
                </a:solidFill>
              </a:rPr>
              <a:t>Высокая доля обучающихся </a:t>
            </a:r>
            <a:r>
              <a:rPr lang="ru-RU" sz="1400" b="1" dirty="0">
                <a:solidFill>
                  <a:srgbClr val="C00000"/>
                </a:solidFill>
              </a:rPr>
              <a:t>с </a:t>
            </a:r>
            <a:r>
              <a:rPr lang="ru-RU" sz="1400" b="1" dirty="0" smtClean="0">
                <a:solidFill>
                  <a:srgbClr val="C00000"/>
                </a:solidFill>
              </a:rPr>
              <a:t>рисками учебной </a:t>
            </a:r>
            <a:r>
              <a:rPr lang="ru-RU" sz="1400" b="1" dirty="0" err="1" smtClean="0">
                <a:solidFill>
                  <a:srgbClr val="C00000"/>
                </a:solidFill>
              </a:rPr>
              <a:t>неуспешности</a:t>
            </a:r>
            <a:r>
              <a:rPr lang="ru-RU" sz="1400" b="1" dirty="0" smtClean="0">
                <a:solidFill>
                  <a:srgbClr val="C00000"/>
                </a:solidFill>
              </a:rPr>
              <a:t>»: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/>
              <a:t>Укрепить </a:t>
            </a:r>
            <a:r>
              <a:rPr lang="ru-RU" sz="1400" b="1" dirty="0" smtClean="0"/>
              <a:t>нормативно-правовую базу (создание локальных актов);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Провести </a:t>
            </a:r>
            <a:r>
              <a:rPr lang="ru-RU" sz="1400" b="1" dirty="0" smtClean="0"/>
              <a:t>в сентябре диагностику уровня учебной мотивации.</a:t>
            </a:r>
          </a:p>
          <a:p>
            <a:endParaRPr lang="ru-RU" sz="1400" b="1" dirty="0">
              <a:solidFill>
                <a:srgbClr val="C00000"/>
              </a:solidFill>
            </a:endParaRPr>
          </a:p>
          <a:p>
            <a:r>
              <a:rPr lang="ru-RU" sz="1400" b="1" u="sng" dirty="0" smtClean="0"/>
              <a:t>3 </a:t>
            </a:r>
            <a:r>
              <a:rPr lang="ru-RU" sz="1400" b="1" u="sng" dirty="0"/>
              <a:t>риск </a:t>
            </a:r>
            <a:r>
              <a:rPr lang="ru-RU" sz="1400" b="1" u="sng" dirty="0" smtClean="0">
                <a:solidFill>
                  <a:srgbClr val="C00000"/>
                </a:solidFill>
              </a:rPr>
              <a:t>«</a:t>
            </a:r>
            <a:r>
              <a:rPr lang="ru-RU" sz="1400" b="1" dirty="0">
                <a:solidFill>
                  <a:srgbClr val="C00000"/>
                </a:solidFill>
              </a:rPr>
              <a:t>Низкий </a:t>
            </a:r>
            <a:r>
              <a:rPr lang="ru-RU" sz="1400" b="1" dirty="0" smtClean="0">
                <a:solidFill>
                  <a:srgbClr val="C00000"/>
                </a:solidFill>
              </a:rPr>
              <a:t>уровень вовлеченности родителей</a:t>
            </a:r>
            <a:r>
              <a:rPr lang="ru-RU" sz="1400" b="1" dirty="0">
                <a:solidFill>
                  <a:srgbClr val="C00000"/>
                </a:solidFill>
              </a:rPr>
              <a:t>»: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Создание странички на сайте </a:t>
            </a:r>
            <a:r>
              <a:rPr lang="ru-RU" sz="1400" b="1" dirty="0" smtClean="0"/>
              <a:t>школы </a:t>
            </a:r>
            <a:r>
              <a:rPr lang="ru-RU" sz="1400" b="1" dirty="0"/>
              <a:t>«Навстречу друг другу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Организация с помощью </a:t>
            </a:r>
            <a:r>
              <a:rPr lang="ru-RU" sz="1400" b="1" dirty="0" smtClean="0"/>
              <a:t>родителей </a:t>
            </a:r>
            <a:r>
              <a:rPr lang="ru-RU" sz="1400" b="1" dirty="0"/>
              <a:t>работу по </a:t>
            </a:r>
            <a:r>
              <a:rPr lang="ru-RU" sz="1400" b="1" dirty="0" smtClean="0"/>
              <a:t>профориентации </a:t>
            </a:r>
            <a:r>
              <a:rPr lang="ru-RU" sz="1400" b="1" dirty="0"/>
              <a:t>(беседы, </a:t>
            </a:r>
            <a:r>
              <a:rPr lang="ru-RU" sz="1400" b="1" dirty="0" smtClean="0"/>
              <a:t>встречи</a:t>
            </a:r>
            <a:r>
              <a:rPr lang="ru-RU" sz="1400" b="1" dirty="0"/>
              <a:t>, экскурсии на </a:t>
            </a:r>
            <a:r>
              <a:rPr lang="ru-RU" sz="1400" b="1" dirty="0" smtClean="0"/>
              <a:t>предприятия).</a:t>
            </a:r>
            <a:endParaRPr lang="ru-RU" sz="1400" b="1" dirty="0"/>
          </a:p>
          <a:p>
            <a:endParaRPr lang="ru-RU" sz="1400" b="1" dirty="0" smtClean="0">
              <a:solidFill>
                <a:srgbClr val="C00000"/>
              </a:solidFill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61394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876800"/>
          </a:xfrm>
        </p:spPr>
        <p:txBody>
          <a:bodyPr/>
          <a:lstStyle/>
          <a:p>
            <a:pPr marL="0" lvl="0" indent="0" algn="ctr" defTabSz="685800">
              <a:lnSpc>
                <a:spcPct val="90000"/>
              </a:lnSpc>
              <a:spcBef>
                <a:spcPts val="750"/>
              </a:spcBef>
              <a:buClrTx/>
              <a:buSzTx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Calibri" panose="020F0502020204030204"/>
              </a:rPr>
              <a:t>Благодарю </a:t>
            </a:r>
            <a:r>
              <a:rPr lang="ru-RU" sz="4000" b="1" dirty="0">
                <a:solidFill>
                  <a:srgbClr val="002060"/>
                </a:solidFill>
                <a:latin typeface="Calibri" panose="020F0502020204030204"/>
              </a:rPr>
              <a:t>за хорошую работу!</a:t>
            </a:r>
          </a:p>
          <a:p>
            <a:pPr marL="0" lvl="0" indent="0" algn="ctr" defTabSz="685800">
              <a:lnSpc>
                <a:spcPct val="90000"/>
              </a:lnSpc>
              <a:spcBef>
                <a:spcPts val="750"/>
              </a:spcBef>
              <a:buClrTx/>
              <a:buSzTx/>
              <a:buNone/>
            </a:pPr>
            <a:r>
              <a:rPr lang="ru-RU" sz="4000" b="1" dirty="0">
                <a:solidFill>
                  <a:srgbClr val="002060"/>
                </a:solidFill>
                <a:latin typeface="Calibri" panose="020F0502020204030204"/>
              </a:rPr>
              <a:t>Успехов </a:t>
            </a:r>
            <a:r>
              <a:rPr lang="ru-RU" sz="4000" b="1" dirty="0" smtClean="0">
                <a:solidFill>
                  <a:srgbClr val="002060"/>
                </a:solidFill>
                <a:latin typeface="Calibri" panose="020F0502020204030204"/>
              </a:rPr>
              <a:t>нам и вам </a:t>
            </a:r>
            <a:r>
              <a:rPr lang="ru-RU" sz="4000" b="1" dirty="0">
                <a:solidFill>
                  <a:srgbClr val="002060"/>
                </a:solidFill>
                <a:latin typeface="Calibri" panose="020F0502020204030204"/>
              </a:rPr>
              <a:t>в </a:t>
            </a:r>
            <a:r>
              <a:rPr lang="ru-RU" sz="4000" b="1" dirty="0" smtClean="0">
                <a:solidFill>
                  <a:srgbClr val="002060"/>
                </a:solidFill>
                <a:latin typeface="Calibri" panose="020F0502020204030204"/>
              </a:rPr>
              <a:t>реализации проекта «500+» </a:t>
            </a:r>
            <a:r>
              <a:rPr lang="ru-RU" sz="4000" b="1" dirty="0">
                <a:solidFill>
                  <a:srgbClr val="002060"/>
                </a:solidFill>
                <a:latin typeface="Calibri" panose="020F0502020204030204"/>
              </a:rPr>
              <a:t>!</a:t>
            </a:r>
          </a:p>
          <a:p>
            <a:pPr marL="0" lvl="0" indent="0" algn="ctr" defTabSz="685800">
              <a:lnSpc>
                <a:spcPct val="90000"/>
              </a:lnSpc>
              <a:spcBef>
                <a:spcPts val="750"/>
              </a:spcBef>
              <a:buClrTx/>
              <a:buSzTx/>
              <a:buNone/>
            </a:pPr>
            <a:r>
              <a:rPr lang="ru-RU" sz="4000" b="1" dirty="0">
                <a:solidFill>
                  <a:srgbClr val="C00000"/>
                </a:solidFill>
                <a:latin typeface="Calibri" panose="020F0502020204030204"/>
              </a:rPr>
              <a:t>Спасибо за внимание!!!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573017"/>
            <a:ext cx="4211741" cy="315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577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4704"/>
            <a:ext cx="3888432" cy="5877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579296" cy="990600"/>
          </a:xfrm>
        </p:spPr>
        <p:txBody>
          <a:bodyPr>
            <a:normAutofit fontScale="90000"/>
          </a:bodyPr>
          <a:lstStyle/>
          <a:p>
            <a: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чего </a:t>
            </a:r>
            <a:r>
              <a:rPr lang="ru-RU" sz="3200" spc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все началось?....</a:t>
            </a:r>
            <a: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3200" spc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«Педагогический совет»</a:t>
            </a:r>
            <a: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3200" spc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04.03.2021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72816"/>
            <a:ext cx="4608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Создание обстановки сотрудничества и доверительных отношений (посещение школы, беседа с директором и коллективом, обмен контактами).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 Обсуждение с коллективом школы информации о федеральном проекте (500+), причинах попадания школы в список ШНОР.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 Изучение электронной дорожной карты (ИС МЭДК).</a:t>
            </a:r>
            <a:endParaRPr lang="ru-RU" sz="2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245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15988"/>
          <a:stretch/>
        </p:blipFill>
        <p:spPr bwMode="auto">
          <a:xfrm>
            <a:off x="179512" y="2544475"/>
            <a:ext cx="4851472" cy="3225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889" y="1012332"/>
            <a:ext cx="3574111" cy="4757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 flipH="1">
            <a:off x="179512" y="473723"/>
            <a:ext cx="51388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«Навстречу друг другу…»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Проблему решаем вместе…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Предложение и перспективы по выходу из ШНОР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192688" cy="4644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97175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37664" cy="602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2267744" y="332656"/>
            <a:ext cx="4469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Работа полным ходом….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23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924" y="533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Работа в музее. 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Перспективный план музея по вовлечению учащихся и родителей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408712" cy="4817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21303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7836" r="27837" b="7497"/>
          <a:stretch/>
        </p:blipFill>
        <p:spPr bwMode="auto">
          <a:xfrm>
            <a:off x="395536" y="620688"/>
            <a:ext cx="2664296" cy="252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0" t="16530" r="25878" b="12939"/>
          <a:stretch/>
        </p:blipFill>
        <p:spPr bwMode="auto">
          <a:xfrm>
            <a:off x="3414687" y="838228"/>
            <a:ext cx="2612570" cy="224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8" t="15506" r="24530" b="10000"/>
          <a:stretch/>
        </p:blipFill>
        <p:spPr bwMode="auto">
          <a:xfrm>
            <a:off x="3466171" y="3501008"/>
            <a:ext cx="2761861" cy="25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5" t="27816" r="32490" b="18163"/>
          <a:stretch/>
        </p:blipFill>
        <p:spPr bwMode="auto">
          <a:xfrm>
            <a:off x="6372200" y="620688"/>
            <a:ext cx="2572139" cy="231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7" t="16538" r="24159" b="12007"/>
          <a:stretch/>
        </p:blipFill>
        <p:spPr bwMode="auto">
          <a:xfrm>
            <a:off x="166312" y="3429000"/>
            <a:ext cx="3122744" cy="263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6216" y="5157192"/>
            <a:ext cx="291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Создание и размещение документов на ФИСОКО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Итоги анкетирования!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502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648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6523"/>
              </p:ext>
            </p:extLst>
          </p:nvPr>
        </p:nvGraphicFramePr>
        <p:xfrm>
          <a:off x="179512" y="548680"/>
          <a:ext cx="8640959" cy="5768196"/>
        </p:xfrm>
        <a:graphic>
          <a:graphicData uri="http://schemas.openxmlformats.org/drawingml/2006/table">
            <a:tbl>
              <a:tblPr firstRow="1" firstCol="1" bandRow="1"/>
              <a:tblGrid>
                <a:gridCol w="590835"/>
                <a:gridCol w="1698650"/>
                <a:gridCol w="1814971"/>
                <a:gridCol w="4536503"/>
              </a:tblGrid>
              <a:tr h="720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Должность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Участие в 500+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7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Мережко Л.Н.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директор школы, учитель физики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Краткий анализ материально-технического оснащения 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Открытие специального центра «Точка роста»;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6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Стрюкова</a:t>
                      </a: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С.Г.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завуч, учитель физической культуры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Отчет о проделанной работе по проекту «500+» в МБОУ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Фоминская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ООШ по выявлению причин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неуспешности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Развития, Среднесрочная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программа, </a:t>
                      </a:r>
                      <a:r>
                        <a:rPr lang="ru-RU" sz="1400" b="1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Антирисковые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программы (3);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Стартовая диагностика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7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Лимарева О.Ф.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математики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2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Лебедева Л.Г.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2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Лимарева Г.Н.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7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Сухина</a:t>
                      </a: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Т.В.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учитель истории и географии, обществознания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Есть у нас особое пространство...музей МБОУ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Фоминской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ООШ;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Школьный Совет отцов (программа)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51720" y="7419"/>
            <a:ext cx="4549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Таблица участия по реализации проекта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261</TotalTime>
  <Words>442</Words>
  <Application>Microsoft Office PowerPoint</Application>
  <PresentationFormat>Экран (4:3)</PresentationFormat>
  <Paragraphs>101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Ясность</vt:lpstr>
      <vt:lpstr>  Итоги первого этапа проекта «500+» </vt:lpstr>
      <vt:lpstr>С чего все началось?.... «Педагогический совет» 04.03.2021</vt:lpstr>
      <vt:lpstr>Презентация PowerPoint</vt:lpstr>
      <vt:lpstr>Проблему решаем вместе… Предложение и перспективы по выходу из ШНОР</vt:lpstr>
      <vt:lpstr>Презентация PowerPoint</vt:lpstr>
      <vt:lpstr>Работа в музее.  Перспективный план музея по вовлечению учащихся и родителей </vt:lpstr>
      <vt:lpstr>Презентация PowerPoint</vt:lpstr>
      <vt:lpstr>Итоги анкетирования!</vt:lpstr>
      <vt:lpstr>Презентация PowerPoint</vt:lpstr>
      <vt:lpstr>Презентация PowerPoint</vt:lpstr>
      <vt:lpstr>Создание странички «500+» на сайте школы</vt:lpstr>
      <vt:lpstr>Выступление школьного координатора </vt:lpstr>
      <vt:lpstr> Итоги вебинаров….федеральные и региональные  </vt:lpstr>
      <vt:lpstr>МЕТОДИЧЕСКАЯ КОПИЛКА</vt:lpstr>
      <vt:lpstr>Работа по второму  этапу проекта «500+»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первого этапа  500+</dc:title>
  <dc:creator>User</dc:creator>
  <cp:lastModifiedBy>User</cp:lastModifiedBy>
  <cp:revision>15</cp:revision>
  <dcterms:created xsi:type="dcterms:W3CDTF">2021-06-09T10:19:21Z</dcterms:created>
  <dcterms:modified xsi:type="dcterms:W3CDTF">2021-09-16T07:15:39Z</dcterms:modified>
</cp:coreProperties>
</file>