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6" r:id="rId17"/>
    <p:sldId id="274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3974F-86B9-49C1-AE48-25723D6EA261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46F52-E30D-47C6-AC24-A708E7D928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138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3974F-86B9-49C1-AE48-25723D6EA261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46F52-E30D-47C6-AC24-A708E7D928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174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3974F-86B9-49C1-AE48-25723D6EA261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46F52-E30D-47C6-AC24-A708E7D928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924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3974F-86B9-49C1-AE48-25723D6EA261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46F52-E30D-47C6-AC24-A708E7D928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703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3974F-86B9-49C1-AE48-25723D6EA261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46F52-E30D-47C6-AC24-A708E7D928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687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3974F-86B9-49C1-AE48-25723D6EA261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46F52-E30D-47C6-AC24-A708E7D928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89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3974F-86B9-49C1-AE48-25723D6EA261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46F52-E30D-47C6-AC24-A708E7D928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273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3974F-86B9-49C1-AE48-25723D6EA261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46F52-E30D-47C6-AC24-A708E7D928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158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3974F-86B9-49C1-AE48-25723D6EA261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46F52-E30D-47C6-AC24-A708E7D928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819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3974F-86B9-49C1-AE48-25723D6EA261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46F52-E30D-47C6-AC24-A708E7D928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685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3974F-86B9-49C1-AE48-25723D6EA261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46F52-E30D-47C6-AC24-A708E7D928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172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3974F-86B9-49C1-AE48-25723D6EA261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46F52-E30D-47C6-AC24-A708E7D928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120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14500" y="812801"/>
            <a:ext cx="8978900" cy="2265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читательской грамотности как условие повышения результатов обучения.</a:t>
            </a:r>
            <a:endParaRPr lang="ru-RU" sz="4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77300" y="4889500"/>
            <a:ext cx="3098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Подготовила: учитель начальных классов </a:t>
            </a:r>
          </a:p>
          <a:p>
            <a:r>
              <a:rPr lang="ru-RU" sz="2000" b="1" dirty="0" smtClean="0"/>
              <a:t>МБОУ </a:t>
            </a:r>
            <a:r>
              <a:rPr lang="ru-RU" sz="2000" b="1" dirty="0" err="1" smtClean="0"/>
              <a:t>Фоминская</a:t>
            </a:r>
            <a:r>
              <a:rPr lang="ru-RU" sz="2000" b="1" dirty="0" smtClean="0"/>
              <a:t> ООШ </a:t>
            </a:r>
          </a:p>
          <a:p>
            <a:r>
              <a:rPr lang="ru-RU" sz="2000" b="1" dirty="0" smtClean="0"/>
              <a:t>Лимарева Галина Николаевна</a:t>
            </a:r>
            <a:endParaRPr lang="ru-RU" sz="2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00" y="3550842"/>
            <a:ext cx="6210300" cy="2203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98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74900" y="1511461"/>
            <a:ext cx="9461500" cy="4840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Кластеры используются для структуризации и систематизации материала. Кластер – способ графической организации учебного материала, суть которой заключается в том, что в середине листа записывается или зарисовывается основное слово (идея, тема), а по сторонам от него фиксируются идеи (слова, рисунки), с ним связанные. 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Предлагается ребятам прочитать изучаемый материал и вокруг основного слова (тема урока) выписать ключевые, по их мнению понятия, выражения, формулы. А затем вместе в ходе беседы или работая в парах, группах наполняют эти ключевые понятия, выражения, формулы необходимой информацией.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2500" y="574020"/>
            <a:ext cx="61505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b="1" i="1" dirty="0" smtClean="0">
                <a:solidFill>
                  <a:schemeClr val="accent2">
                    <a:lumMod val="50000"/>
                  </a:schemeClr>
                </a:solidFill>
                <a:latin typeface="Cassandra" charset="0"/>
              </a:rPr>
              <a:t>   </a:t>
            </a:r>
            <a:r>
              <a:rPr lang="ru-RU" altLang="ru-RU" sz="3600" b="1" dirty="0" smtClean="0">
                <a:solidFill>
                  <a:schemeClr val="accent2">
                    <a:lumMod val="50000"/>
                  </a:schemeClr>
                </a:solidFill>
                <a:latin typeface="Cassandra" charset="0"/>
              </a:rPr>
              <a:t>Составление </a:t>
            </a:r>
            <a:r>
              <a:rPr lang="ru-RU" altLang="ru-RU" sz="3600" b="1" dirty="0">
                <a:solidFill>
                  <a:schemeClr val="accent2">
                    <a:lumMod val="50000"/>
                  </a:schemeClr>
                </a:solidFill>
                <a:latin typeface="Cassandra" charset="0"/>
              </a:rPr>
              <a:t>кластера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22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52713" y="526534"/>
            <a:ext cx="40048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600" b="1" dirty="0">
                <a:solidFill>
                  <a:schemeClr val="accent2">
                    <a:lumMod val="50000"/>
                  </a:schemeClr>
                </a:solidFill>
                <a:latin typeface="Cassandra" charset="0"/>
              </a:rPr>
              <a:t>Мозговой штурм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74900" y="1331149"/>
            <a:ext cx="915670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800"/>
              </a:spcBef>
              <a:buClr>
                <a:srgbClr val="000066"/>
              </a:buClr>
            </a:pPr>
            <a:r>
              <a:rPr lang="ru-RU" altLang="ru-RU" sz="4000" dirty="0" smtClean="0">
                <a:latin typeface="Calibri" panose="020F0502020204030204" pitchFamily="34" charset="0"/>
              </a:rPr>
              <a:t>-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обращается к ученикам с вопросом: "Какие ассоциации возникли у вас, когда вы услышали тему?"</a:t>
            </a:r>
          </a:p>
          <a:p>
            <a:pPr>
              <a:lnSpc>
                <a:spcPct val="100000"/>
              </a:lnSpc>
              <a:spcBef>
                <a:spcPts val="800"/>
              </a:spcBef>
              <a:buClr>
                <a:srgbClr val="000066"/>
              </a:buClr>
            </a:pP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-Учитель </a:t>
            </a: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записывает все называемые ассоциации.</a:t>
            </a:r>
          </a:p>
          <a:p>
            <a:pPr>
              <a:lnSpc>
                <a:spcPct val="100000"/>
              </a:lnSpc>
              <a:spcBef>
                <a:spcPts val="800"/>
              </a:spcBef>
              <a:buClr>
                <a:srgbClr val="000066"/>
              </a:buClr>
            </a:pP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-Учитель </a:t>
            </a: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 прочитать текст и определить, были ли школьники правы.</a:t>
            </a:r>
          </a:p>
          <a:p>
            <a:pPr marL="342900">
              <a:lnSpc>
                <a:spcPct val="100000"/>
              </a:lnSpc>
              <a:spcBef>
                <a:spcPts val="800"/>
              </a:spcBef>
              <a:buClrTx/>
              <a:buSzTx/>
              <a:buFontTx/>
              <a:buNone/>
            </a:pPr>
            <a:endParaRPr lang="en-US" altLang="ru-RU" dirty="0">
              <a:solidFill>
                <a:srgbClr val="4A452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76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43100" y="1791139"/>
            <a:ext cx="9436100" cy="4025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15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Сначала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быстро, но внимательно дети читают текст. Затем каждый пишет записку, в которой задается вопрос по тексту и крепит ее к нарисованному дереву (на доске). Далее по очереди каждый подходит к дереву, “срывает” записку и отвечает на вопрос вслух. Остальные оценивают вопрос и ответ. Прежде, чем срывать с дерева листочки-вопросы, дети еще раз прочитывают заданный текст. В конце определяются лучшие знатоки.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57600" y="838200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Древо мудрости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38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36124" y="581268"/>
            <a:ext cx="43156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altLang="ru-RU" sz="3600" b="1" dirty="0" err="1" smtClean="0">
                <a:solidFill>
                  <a:schemeClr val="accent2">
                    <a:lumMod val="50000"/>
                  </a:schemeClr>
                </a:solidFill>
                <a:latin typeface="Cassandra" charset="0"/>
              </a:rPr>
              <a:t>Синквейн</a:t>
            </a:r>
            <a:endParaRPr lang="ru-RU" altLang="ru-RU" sz="3600" b="1" dirty="0">
              <a:solidFill>
                <a:schemeClr val="accent2">
                  <a:lumMod val="50000"/>
                </a:schemeClr>
              </a:solidFill>
              <a:latin typeface="Cassandra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1600" y="1100599"/>
            <a:ext cx="9271000" cy="5460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700"/>
              </a:spcBef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предлагает написать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ключевому слову поработанного текста.</a:t>
            </a:r>
          </a:p>
          <a:p>
            <a:pPr>
              <a:lnSpc>
                <a:spcPct val="100000"/>
              </a:lnSpc>
              <a:spcBef>
                <a:spcPts val="700"/>
              </a:spcBef>
              <a:buClr>
                <a:srgbClr val="000066"/>
              </a:buClr>
            </a:pP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«белый стих», слоган из пяти строк (от фр.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Cing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пять), в котором синтезирована основная информация.</a:t>
            </a:r>
          </a:p>
          <a:p>
            <a:pPr>
              <a:lnSpc>
                <a:spcPct val="100000"/>
              </a:lnSpc>
              <a:spcBef>
                <a:spcPts val="700"/>
              </a:spcBef>
              <a:buClr>
                <a:srgbClr val="000066"/>
              </a:buClr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00000"/>
              </a:lnSpc>
              <a:spcBef>
                <a:spcPts val="700"/>
              </a:spcBef>
              <a:buClrTx/>
              <a:buSzTx/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Существительное (тема).</a:t>
            </a:r>
          </a:p>
          <a:p>
            <a:pPr>
              <a:lnSpc>
                <a:spcPct val="100000"/>
              </a:lnSpc>
              <a:spcBef>
                <a:spcPts val="700"/>
              </a:spcBef>
              <a:buClrTx/>
              <a:buSzTx/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Два прилагательных (описание).</a:t>
            </a:r>
          </a:p>
          <a:p>
            <a:pPr>
              <a:lnSpc>
                <a:spcPct val="100000"/>
              </a:lnSpc>
              <a:spcBef>
                <a:spcPts val="700"/>
              </a:spcBef>
              <a:buClrTx/>
              <a:buSzTx/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Три глагола (действие).</a:t>
            </a:r>
          </a:p>
          <a:p>
            <a:pPr>
              <a:lnSpc>
                <a:spcPct val="100000"/>
              </a:lnSpc>
              <a:spcBef>
                <a:spcPts val="700"/>
              </a:spcBef>
              <a:buClrTx/>
              <a:buSzTx/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Фраза из четырех слов (описание).</a:t>
            </a:r>
          </a:p>
          <a:p>
            <a:pPr>
              <a:lnSpc>
                <a:spcPct val="100000"/>
              </a:lnSpc>
              <a:spcBef>
                <a:spcPts val="700"/>
              </a:spcBef>
              <a:buClrTx/>
              <a:buSzTx/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Существительное (перефразировка темы).</a:t>
            </a:r>
          </a:p>
        </p:txBody>
      </p:sp>
    </p:spTree>
    <p:extLst>
      <p:ext uri="{BB962C8B-B14F-4D97-AF65-F5344CB8AC3E}">
        <p14:creationId xmlns:p14="http://schemas.microsoft.com/office/powerpoint/2010/main" val="325524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24093" y="704334"/>
            <a:ext cx="42047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Сплошные  тексты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49500" y="1467730"/>
            <a:ext cx="9423400" cy="5010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Тексты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которые ученики читают в повседневной жизни, в том числе и в школе: 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описание (отрывок из рассказа, стихотворение, описание человека, места, предмета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т.д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.); 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повествование (рассказ, стихотворение, повесть, басня, письмо, статья в газете или журнале, статья в учебнике, инструкция, реклама, краткое содержание фильма, спектакля, пост блога, материалы различных сайтов); 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рассуждение (сочинение-размышление, комментарий, аргументация собственного мнения).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48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033710" y="513834"/>
            <a:ext cx="46464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Несплошные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тексты 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09900" y="1530583"/>
            <a:ext cx="7315200" cy="3986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графики; - диаграммы; - схемы (кластеры); - таблицы; - географические карты и карты местности; 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план помещения, местности, сооружения; - входные билеты; - расписание движения транспорта; 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карты сайтов. 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83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5" descr="im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320" y="803089"/>
            <a:ext cx="5340424" cy="4005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973744" y="803089"/>
            <a:ext cx="6096000" cy="52518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«Чтение – это окошко, через которое дети видят и познают мир и самих себя. 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Оно открывается перед ребенком лишь тогда, когда наряду с чтением, 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одновременно с ним и даже раньше, чем впервые раскрыта книга, 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начинается кропотливая работа над словом».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</a:t>
            </a:r>
            <a:r>
              <a:rPr lang="ru-RU" sz="28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В.А</a:t>
            </a: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Сухомлинский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74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10388" y="513834"/>
            <a:ext cx="864762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altLang="ru-RU" sz="6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</a:t>
            </a:r>
            <a:r>
              <a:rPr lang="ru-RU" altLang="ru-RU" sz="6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altLang="ru-RU" sz="66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7" r="6230"/>
          <a:stretch/>
        </p:blipFill>
        <p:spPr>
          <a:xfrm>
            <a:off x="2493321" y="1752601"/>
            <a:ext cx="9335073" cy="477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63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77900" y="742782"/>
            <a:ext cx="108331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Monotype Corsiva" panose="03010101010201010101" pitchFamily="66" charset="0"/>
              </a:rPr>
              <a:t>«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перестают   мыслить, когда перестают читать»</a:t>
            </a:r>
          </a:p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Д. Дидро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3023" y="2490738"/>
            <a:ext cx="55753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>
              <a:defRPr/>
            </a:pPr>
            <a:r>
              <a:rPr lang="ru-RU" sz="4000" b="1" dirty="0" smtClean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Чтение</a:t>
            </a:r>
            <a:r>
              <a:rPr lang="ru-RU" sz="4000" dirty="0" smtClean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- это окошко, через которое дети видят и познают мир и самих себя.</a:t>
            </a:r>
          </a:p>
          <a:p>
            <a:pPr indent="450850" algn="r">
              <a:defRPr/>
            </a:pPr>
            <a:r>
              <a:rPr lang="ru-RU" sz="3600" dirty="0" err="1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В.А.Сухомлинский</a:t>
            </a:r>
            <a:endParaRPr lang="ru-RU" sz="3600" dirty="0"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читае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00900" y="2490738"/>
            <a:ext cx="4295538" cy="3330249"/>
          </a:xfrm>
          <a:prstGeom prst="rect">
            <a:avLst/>
          </a:prstGeom>
          <a:solidFill>
            <a:srgbClr val="0000FF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96016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98600" y="647700"/>
            <a:ext cx="103632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Читательская </a:t>
            </a:r>
            <a:r>
              <a:rPr lang="ru-RU" sz="4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грамотность </a:t>
            </a:r>
            <a:r>
              <a:rPr lang="ru-RU" sz="44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4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способность человека понимать и использовать письменные тексты, размышлять о них и заниматься чтением для того, чтобы достигать своих целей, расширять свои знания и возможности, участвовать в социальной </a:t>
            </a:r>
            <a:r>
              <a:rPr lang="ru-RU" sz="4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жизни.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56158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81100" y="381000"/>
            <a:ext cx="10693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данным международного исследования PISA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</a:rPr>
              <a:t>российские школьники 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значительно отстают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</a:rPr>
              <a:t> от своих сверстников в уровне </a:t>
            </a:r>
            <a:r>
              <a:rPr lang="ru-RU" sz="4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сформированности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</a:rPr>
              <a:t> читательских умений: умение найти и извлечь информацию из текста, умение интегрировать и интерпретировать сообщения текста, умение осмыслить и оценить сообщения текста. </a:t>
            </a:r>
            <a:endParaRPr lang="ru-RU" sz="4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  (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Россия находится на 43 месте).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51796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22300" y="528935"/>
            <a:ext cx="114173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Приоритетной целью образования в современной школе является развитие личности, готовой к взаимодействию с окружающим миром, к самообразованию и саморазвитию.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004" y="2402779"/>
            <a:ext cx="7388396" cy="4048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29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16100" y="673100"/>
            <a:ext cx="10007600" cy="539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Читательские действия </a:t>
            </a:r>
            <a:endParaRPr lang="ru-RU" sz="3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3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вычитать детали (единицы информации), впрямую упомянутые в тексте; </a:t>
            </a:r>
            <a:endParaRPr lang="ru-RU" sz="38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3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делать прямые умозаключения из этой информации; </a:t>
            </a:r>
            <a:endParaRPr lang="ru-RU" sz="38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3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интерпретировать и интегрировать отдельные сообщения текста; </a:t>
            </a:r>
            <a:endParaRPr lang="ru-RU" sz="38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3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оценивать содержание, язык и форму всего сообщения и его отдельных элементов. </a:t>
            </a:r>
            <a:endParaRPr lang="ru-RU" sz="3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19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22400" y="567035"/>
            <a:ext cx="10058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Умения, которые необходимы для полноценной              работы с текстами:</a:t>
            </a:r>
            <a:br>
              <a:rPr lang="ru-RU" altLang="ru-RU" sz="36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54250" y="2019300"/>
            <a:ext cx="9283700" cy="4445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defTabSz="457200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1.умения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целиком основанные на тексте, извлекать из текста информацию и строить на ее основании простейшие </a:t>
            </a:r>
            <a:r>
              <a:rPr lang="ru-RU" alt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суждения.</a:t>
            </a:r>
          </a:p>
          <a:p>
            <a:pPr algn="just" defTabSz="457200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2.умения, основанные на собственных размышлениях о прочитанном: интегрировать, интерпретировать и оценивать информацию текста в контексте собственных знаний читателя</a:t>
            </a:r>
          </a:p>
          <a:p>
            <a:pPr lvl="0" algn="just" defTabSz="457200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FontTx/>
              <a:buAutoNum type="romanUcPeriod"/>
            </a:pPr>
            <a:endParaRPr lang="ru-RU" altLang="ru-RU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81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14500" y="660400"/>
            <a:ext cx="89281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формирования читательской грамотности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14500" y="2133600"/>
            <a:ext cx="99949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000" b="1" dirty="0" smtClean="0"/>
              <a:t>Приём «толстые» и «тонкие» приемы</a:t>
            </a:r>
          </a:p>
          <a:p>
            <a:r>
              <a:rPr lang="ru-RU" altLang="ru-RU" sz="3000" b="1" dirty="0" smtClean="0"/>
              <a:t>«Толстые» вопросы                           «Тонкие» вопросы</a:t>
            </a:r>
            <a:endParaRPr lang="ru-RU" altLang="ru-RU" sz="3000" dirty="0" smtClean="0"/>
          </a:p>
          <a:p>
            <a:r>
              <a:rPr lang="ru-RU" altLang="ru-RU" sz="3000" dirty="0"/>
              <a:t>Объясните почему….?                      </a:t>
            </a:r>
            <a:r>
              <a:rPr lang="ru-RU" altLang="ru-RU" sz="3000" dirty="0" smtClean="0"/>
              <a:t>   Кто</a:t>
            </a:r>
            <a:r>
              <a:rPr lang="ru-RU" altLang="ru-RU" sz="3000" dirty="0"/>
              <a:t>..? Что…? Когда…?       </a:t>
            </a:r>
          </a:p>
          <a:p>
            <a:r>
              <a:rPr lang="ru-RU" altLang="ru-RU" sz="3000" dirty="0"/>
              <a:t>Почему вы думаете….?                    </a:t>
            </a:r>
            <a:r>
              <a:rPr lang="ru-RU" altLang="ru-RU" sz="3000" dirty="0" smtClean="0"/>
              <a:t>   </a:t>
            </a:r>
            <a:r>
              <a:rPr lang="ru-RU" altLang="ru-RU" sz="3000" dirty="0"/>
              <a:t>Может…? Мог ли…?</a:t>
            </a:r>
          </a:p>
          <a:p>
            <a:r>
              <a:rPr lang="ru-RU" altLang="ru-RU" sz="3000" dirty="0"/>
              <a:t>Предположите, что будет если…?    Было ли…? Будет…?</a:t>
            </a:r>
          </a:p>
          <a:p>
            <a:r>
              <a:rPr lang="ru-RU" altLang="ru-RU" sz="3000" dirty="0"/>
              <a:t>В чём различие…?                            </a:t>
            </a:r>
            <a:r>
              <a:rPr lang="ru-RU" altLang="ru-RU" sz="3000" dirty="0" smtClean="0"/>
              <a:t>    </a:t>
            </a:r>
            <a:r>
              <a:rPr lang="ru-RU" altLang="ru-RU" sz="3000" dirty="0"/>
              <a:t>Согласны ли вы…?</a:t>
            </a:r>
          </a:p>
          <a:p>
            <a:r>
              <a:rPr lang="ru-RU" altLang="ru-RU" sz="3000" dirty="0"/>
              <a:t>Почему вы считаете….?                    </a:t>
            </a:r>
            <a:r>
              <a:rPr lang="ru-RU" altLang="ru-RU" sz="3000" dirty="0" smtClean="0"/>
              <a:t>   </a:t>
            </a:r>
            <a:r>
              <a:rPr lang="ru-RU" altLang="ru-RU" sz="3000" dirty="0"/>
              <a:t>Верно ли…?</a:t>
            </a:r>
          </a:p>
        </p:txBody>
      </p:sp>
    </p:spTree>
    <p:extLst>
      <p:ext uri="{BB962C8B-B14F-4D97-AF65-F5344CB8AC3E}">
        <p14:creationId xmlns:p14="http://schemas.microsoft.com/office/powerpoint/2010/main" val="177737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16100" y="642035"/>
            <a:ext cx="89281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Верные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неверные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утверждения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59000" y="1690305"/>
            <a:ext cx="9550400" cy="3983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457200"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</a:pPr>
            <a:r>
              <a:rPr lang="ru-RU" altLang="ru-RU" sz="3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 :</a:t>
            </a:r>
            <a:endParaRPr lang="ru-RU" altLang="ru-RU" sz="30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0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3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тупой угол- это угол, который нарисован тупым карандашом;</a:t>
            </a:r>
            <a:endParaRPr lang="ru-RU" altLang="ru-RU" sz="30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0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3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 - это геометрическая фигура;</a:t>
            </a:r>
            <a:endParaRPr lang="ru-RU" altLang="ru-RU" sz="30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0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3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углы бывают остроумные и тупые; </a:t>
            </a:r>
            <a:endParaRPr lang="ru-RU" altLang="ru-RU" sz="30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0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3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угол прямой;</a:t>
            </a:r>
            <a:endParaRPr lang="ru-RU" altLang="ru-RU" sz="30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0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3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 может быть тощим;</a:t>
            </a:r>
            <a:endParaRPr lang="ru-RU" altLang="ru-RU" sz="30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0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3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острый угол - это угол, который меньше прямого.</a:t>
            </a:r>
            <a:endParaRPr lang="ru-RU" altLang="ru-RU" sz="30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32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846</Words>
  <Application>Microsoft Office PowerPoint</Application>
  <PresentationFormat>Широкоэкранный</PresentationFormat>
  <Paragraphs>69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 Unicode MS</vt:lpstr>
      <vt:lpstr>Arial</vt:lpstr>
      <vt:lpstr>Calibri</vt:lpstr>
      <vt:lpstr>Calibri Light</vt:lpstr>
      <vt:lpstr>Cassandra</vt:lpstr>
      <vt:lpstr>Monotype Corsiva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13</cp:revision>
  <dcterms:created xsi:type="dcterms:W3CDTF">2021-12-12T08:21:51Z</dcterms:created>
  <dcterms:modified xsi:type="dcterms:W3CDTF">2021-12-13T08:59:14Z</dcterms:modified>
</cp:coreProperties>
</file>