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31"/>
  </p:notesMasterIdLst>
  <p:sldIdLst>
    <p:sldId id="257" r:id="rId2"/>
    <p:sldId id="287" r:id="rId3"/>
    <p:sldId id="283" r:id="rId4"/>
    <p:sldId id="284" r:id="rId5"/>
    <p:sldId id="285" r:id="rId6"/>
    <p:sldId id="290" r:id="rId7"/>
    <p:sldId id="288" r:id="rId8"/>
    <p:sldId id="282" r:id="rId9"/>
    <p:sldId id="308" r:id="rId10"/>
    <p:sldId id="310" r:id="rId11"/>
    <p:sldId id="305" r:id="rId12"/>
    <p:sldId id="289" r:id="rId13"/>
    <p:sldId id="260" r:id="rId14"/>
    <p:sldId id="261" r:id="rId15"/>
    <p:sldId id="262" r:id="rId16"/>
    <p:sldId id="263" r:id="rId17"/>
    <p:sldId id="264" r:id="rId18"/>
    <p:sldId id="311" r:id="rId19"/>
    <p:sldId id="307" r:id="rId20"/>
    <p:sldId id="312" r:id="rId21"/>
    <p:sldId id="291" r:id="rId22"/>
    <p:sldId id="292" r:id="rId23"/>
    <p:sldId id="267" r:id="rId24"/>
    <p:sldId id="293" r:id="rId25"/>
    <p:sldId id="294" r:id="rId26"/>
    <p:sldId id="295" r:id="rId27"/>
    <p:sldId id="296" r:id="rId28"/>
    <p:sldId id="297" r:id="rId29"/>
    <p:sldId id="28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8BB072-142B-44EC-9711-1C692848F1C1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FE1BFB-DCCB-4264-9384-E737BBE9DB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580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824ACE-1DD0-4B12-877C-E887FC20936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348425"/>
      </p:ext>
    </p:extLst>
  </p:cSld>
  <p:clrMapOvr>
    <a:masterClrMapping/>
  </p:clrMapOvr>
  <p:transition spd="med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1F948-5627-4DB9-9BD5-B717CBD5698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720600"/>
      </p:ext>
    </p:extLst>
  </p:cSld>
  <p:clrMapOvr>
    <a:masterClrMapping/>
  </p:clrMapOvr>
  <p:transition spd="med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79236-DF8F-4FDB-B335-A86BD0A4C86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539978"/>
      </p:ext>
    </p:extLst>
  </p:cSld>
  <p:clrMapOvr>
    <a:masterClrMapping/>
  </p:clrMapOvr>
  <p:transition spd="med"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06367-376F-4107-9A09-CC7955AB998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465155"/>
      </p:ext>
    </p:extLst>
  </p:cSld>
  <p:clrMapOvr>
    <a:masterClrMapping/>
  </p:clrMapOvr>
  <p:transition spd="med"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038E583-03F3-493D-A2DB-731B4AE249E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8882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EF6333B-70B6-46AE-8CC3-6B2D477F9BE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53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69211-D7CE-4EB8-8FA2-E71A1F644F7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124340"/>
      </p:ext>
    </p:extLst>
  </p:cSld>
  <p:clrMapOvr>
    <a:masterClrMapping/>
  </p:clrMapOvr>
  <p:transition spd="med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35A17E-684D-4D78-A4BD-8AAB46EE9C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025524"/>
      </p:ext>
    </p:extLst>
  </p:cSld>
  <p:clrMapOvr>
    <a:masterClrMapping/>
  </p:clrMapOvr>
  <p:transition spd="med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D3938-9DB9-4947-86F7-FC1A100DD37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647901"/>
      </p:ext>
    </p:extLst>
  </p:cSld>
  <p:clrMapOvr>
    <a:masterClrMapping/>
  </p:clrMapOvr>
  <p:transition spd="med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13CAF5-563C-42CF-B2EA-DE29FB32A47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252051"/>
      </p:ext>
    </p:extLst>
  </p:cSld>
  <p:clrMapOvr>
    <a:masterClrMapping/>
  </p:clrMapOvr>
  <p:transition spd="med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21E28-0656-4EA7-98B6-27878C7055B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105826"/>
      </p:ext>
    </p:extLst>
  </p:cSld>
  <p:clrMapOvr>
    <a:masterClrMapping/>
  </p:clrMapOvr>
  <p:transition spd="med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811D6-53A5-457A-A21C-72E2F05B3C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936532"/>
      </p:ext>
    </p:extLst>
  </p:cSld>
  <p:clrMapOvr>
    <a:masterClrMapping/>
  </p:clrMapOvr>
  <p:transition spd="med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50E10-3152-49B3-BCB6-5A1D59A9AFC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280702"/>
      </p:ext>
    </p:extLst>
  </p:cSld>
  <p:clrMapOvr>
    <a:masterClrMapping/>
  </p:clrMapOvr>
  <p:transition spd="med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9D482-37E2-4CEE-9F6C-FD8C6751145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629041"/>
      </p:ext>
    </p:extLst>
  </p:cSld>
  <p:clrMapOvr>
    <a:masterClrMapping/>
  </p:clrMapOvr>
  <p:transition spd="med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A8F946-FC56-465F-B379-196CF66D5D36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127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786" r:id="rId13"/>
    <p:sldLayoutId id="2147483787" r:id="rId14"/>
  </p:sldLayoutIdLst>
  <p:transition spd="med">
    <p:push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pPr eaLnBrk="1" hangingPunct="1"/>
            <a:endParaRPr lang="ru-RU" sz="4000" dirty="0" smtClean="0">
              <a:solidFill>
                <a:schemeClr val="accent2"/>
              </a:solidFill>
            </a:endParaRPr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37693" t="45122" r="36366" b="29895"/>
          <a:stretch/>
        </p:blipFill>
        <p:spPr bwMode="auto">
          <a:xfrm>
            <a:off x="467544" y="260648"/>
            <a:ext cx="8136904" cy="5976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5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294361D-B33B-409E-A492-28587531B1C2}" type="slidenum">
              <a:rPr lang="ru-RU" smtClean="0">
                <a:solidFill>
                  <a:srgbClr val="000000"/>
                </a:solidFill>
                <a:latin typeface="Arial" charset="0"/>
              </a:rPr>
              <a:pPr/>
              <a:t>1</a:t>
            </a:fld>
            <a:endParaRPr lang="ru-RU" smtClean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472071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ds05.infourok.ru/uploads/ex/09a6/0010e60d-ddd8ef96/img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09" y="260648"/>
            <a:ext cx="8460432" cy="496855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Объект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450128"/>
              </p:ext>
            </p:extLst>
          </p:nvPr>
        </p:nvGraphicFramePr>
        <p:xfrm>
          <a:off x="1547664" y="5445224"/>
          <a:ext cx="2808312" cy="1224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Microsoft Equation 3.0" r:id="rId4" imgW="1741680" imgH="648360" progId="Equation.3">
                  <p:embed/>
                </p:oleObj>
              </mc:Choice>
              <mc:Fallback>
                <p:oleObj name="Microsoft Equation 3.0" r:id="rId4" imgW="1741680" imgH="64836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5445224"/>
                        <a:ext cx="2808312" cy="1224136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0995936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Тема урока: Правильные многоугольники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Цели: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Ввести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понятие правильного многоугольника.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Познакомиться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 формулами связанными с элементами правильного многоугольника.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Уметь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применять данные формулы для решения задач.</a:t>
            </a:r>
          </a:p>
        </p:txBody>
      </p:sp>
    </p:spTree>
    <p:extLst>
      <p:ext uri="{BB962C8B-B14F-4D97-AF65-F5344CB8AC3E}">
        <p14:creationId xmlns:p14="http://schemas.microsoft.com/office/powerpoint/2010/main" val="1235000507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Виды  правильных многоугольников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Шестиугольник 3"/>
          <p:cNvSpPr/>
          <p:nvPr/>
        </p:nvSpPr>
        <p:spPr>
          <a:xfrm>
            <a:off x="1331640" y="1871611"/>
            <a:ext cx="1944216" cy="1728192"/>
          </a:xfrm>
          <a:prstGeom prst="hexag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авильный пятиугольник 4"/>
          <p:cNvSpPr/>
          <p:nvPr/>
        </p:nvSpPr>
        <p:spPr>
          <a:xfrm>
            <a:off x="3599892" y="1844824"/>
            <a:ext cx="1944216" cy="1728192"/>
          </a:xfrm>
          <a:prstGeom prst="pent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емиугольник 5"/>
          <p:cNvSpPr/>
          <p:nvPr/>
        </p:nvSpPr>
        <p:spPr>
          <a:xfrm>
            <a:off x="5940152" y="1844824"/>
            <a:ext cx="1944216" cy="1728192"/>
          </a:xfrm>
          <a:prstGeom prst="hep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осьмиугольник 6"/>
          <p:cNvSpPr/>
          <p:nvPr/>
        </p:nvSpPr>
        <p:spPr>
          <a:xfrm>
            <a:off x="1259632" y="3933056"/>
            <a:ext cx="2016224" cy="1944216"/>
          </a:xfrm>
          <a:prstGeom prst="octag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есятиугольник 7"/>
          <p:cNvSpPr/>
          <p:nvPr/>
        </p:nvSpPr>
        <p:spPr>
          <a:xfrm>
            <a:off x="3419872" y="3897514"/>
            <a:ext cx="2304256" cy="1872208"/>
          </a:xfrm>
          <a:prstGeom prst="decago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венадцатиугольник 8"/>
          <p:cNvSpPr/>
          <p:nvPr/>
        </p:nvSpPr>
        <p:spPr>
          <a:xfrm>
            <a:off x="6020784" y="3903728"/>
            <a:ext cx="2007600" cy="1865993"/>
          </a:xfrm>
          <a:prstGeom prst="dodecagon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241912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153400" cy="2057400"/>
          </a:xfrm>
        </p:spPr>
        <p:txBody>
          <a:bodyPr/>
          <a:lstStyle/>
          <a:p>
            <a:r>
              <a:rPr kumimoji="1" lang="ru-RU" altLang="ru-RU" b="1" dirty="0">
                <a:solidFill>
                  <a:srgbClr val="FF0000"/>
                </a:solidFill>
              </a:rPr>
              <a:t/>
            </a:r>
            <a:br>
              <a:rPr kumimoji="1" lang="ru-RU" altLang="ru-RU" b="1" dirty="0">
                <a:solidFill>
                  <a:srgbClr val="FF0000"/>
                </a:solidFill>
              </a:rPr>
            </a:br>
            <a:r>
              <a:rPr kumimoji="1" lang="ru-RU" altLang="ru-RU" b="1" dirty="0">
                <a:solidFill>
                  <a:srgbClr val="FF0000"/>
                </a:solidFill>
              </a:rPr>
              <a:t> </a:t>
            </a:r>
            <a:r>
              <a:rPr kumimoji="1" lang="ru-RU" altLang="ru-RU" b="1" dirty="0" smtClean="0">
                <a:solidFill>
                  <a:srgbClr val="FF0000"/>
                </a:solidFill>
                <a:latin typeface="Times New Roman" pitchFamily="18" charset="0"/>
              </a:rPr>
              <a:t>Работа </a:t>
            </a:r>
            <a:r>
              <a:rPr kumimoji="1" lang="ru-RU" altLang="ru-RU" b="1" dirty="0">
                <a:solidFill>
                  <a:srgbClr val="FF0000"/>
                </a:solidFill>
                <a:latin typeface="Times New Roman" pitchFamily="18" charset="0"/>
              </a:rPr>
              <a:t>в группах.</a:t>
            </a:r>
            <a:r>
              <a:rPr kumimoji="1" lang="ru-RU" altLang="ru-RU" dirty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kumimoji="1" lang="ru-RU" altLang="ru-RU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kumimoji="1" lang="ru-RU" altLang="ru-RU" sz="2800" dirty="0">
                <a:solidFill>
                  <a:srgbClr val="0000FF"/>
                </a:solidFill>
                <a:latin typeface="Times New Roman" pitchFamily="18" charset="0"/>
              </a:rPr>
              <a:t>В таблице заполните пустые клетки (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sym typeface="Symbol" pitchFamily="18" charset="2"/>
              </a:rPr>
              <a:t></a:t>
            </a:r>
            <a:r>
              <a:rPr lang="en-US" altLang="ru-RU" sz="2800" baseline="-25000" dirty="0">
                <a:solidFill>
                  <a:srgbClr val="0000FF"/>
                </a:solidFill>
                <a:latin typeface="Times New Roman" pitchFamily="18" charset="0"/>
                <a:sym typeface="Symbol" pitchFamily="18" charset="2"/>
              </a:rPr>
              <a:t>n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sym typeface="Symbol" pitchFamily="18" charset="2"/>
              </a:rPr>
              <a:t>-угол правильного 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sym typeface="Symbol" pitchFamily="18" charset="2"/>
              </a:rPr>
              <a:t>n-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sym typeface="Symbol" pitchFamily="18" charset="2"/>
              </a:rPr>
              <a:t>угольника, 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sym typeface="Symbol" pitchFamily="18" charset="2"/>
              </a:rPr>
              <a:t>n-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sym typeface="Symbol" pitchFamily="18" charset="2"/>
              </a:rPr>
              <a:t>сторон, 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</a:rPr>
              <a:t>S </a:t>
            </a:r>
            <a:r>
              <a:rPr lang="en-US" altLang="ru-RU" sz="2800" baseline="-25000" dirty="0">
                <a:solidFill>
                  <a:srgbClr val="0000FF"/>
                </a:solidFill>
                <a:latin typeface="Times New Roman" pitchFamily="18" charset="0"/>
                <a:sym typeface="Symbol" pitchFamily="18" charset="2"/>
              </a:rPr>
              <a:t>n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</a:rPr>
              <a:t>- сумма 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sym typeface="Symbol" pitchFamily="18" charset="2"/>
              </a:rPr>
              <a:t>углов правильного 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sym typeface="Symbol" pitchFamily="18" charset="2"/>
              </a:rPr>
              <a:t>n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sym typeface="Symbol" pitchFamily="18" charset="2"/>
              </a:rPr>
              <a:t>-угольника).</a:t>
            </a:r>
            <a:b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sym typeface="Symbol" pitchFamily="18" charset="2"/>
              </a:rPr>
            </a:b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sym typeface="Symbol" pitchFamily="18" charset="2"/>
              </a:rPr>
              <a:t>Решение задач записать в тетрадь.</a:t>
            </a:r>
            <a:b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sym typeface="Symbol" pitchFamily="18" charset="2"/>
              </a:rPr>
            </a:br>
            <a:endParaRPr lang="ru-RU" altLang="ru-RU" sz="2800" dirty="0">
              <a:solidFill>
                <a:srgbClr val="0000FF"/>
              </a:solidFill>
              <a:latin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286723" name="Group 3"/>
          <p:cNvGraphicFramePr>
            <a:graphicFrameLocks noGrp="1"/>
          </p:cNvGraphicFramePr>
          <p:nvPr>
            <p:ph type="tbl" idx="1"/>
          </p:nvPr>
        </p:nvGraphicFramePr>
        <p:xfrm>
          <a:off x="685800" y="2590800"/>
          <a:ext cx="7696200" cy="4030472"/>
        </p:xfrm>
        <a:graphic>
          <a:graphicData uri="http://schemas.openxmlformats.org/drawingml/2006/table">
            <a:tbl>
              <a:tblPr/>
              <a:tblGrid>
                <a:gridCol w="1219200"/>
                <a:gridCol w="1346200"/>
                <a:gridCol w="2565400"/>
                <a:gridCol w="2565400"/>
              </a:tblGrid>
              <a:tr h="939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n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en-US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n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</a:t>
                      </a:r>
                      <a:r>
                        <a:rPr kumimoji="0" lang="en-US" altLang="ru-RU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n</a:t>
                      </a:r>
                      <a:endParaRPr kumimoji="0" lang="ru-RU" altLang="ru-RU" sz="2800" b="0" i="0" u="none" strike="noStrike" cap="none" normalizeH="0" baseline="-2500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sym typeface="Symbol" pitchFamily="18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9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108</a:t>
                      </a: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9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9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?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1260</a:t>
                      </a: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751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>
                <a:solidFill>
                  <a:srgbClr val="FF0000"/>
                </a:solidFill>
                <a:latin typeface="Times New Roman" pitchFamily="18" charset="0"/>
              </a:rPr>
              <a:t>Решение задач.</a:t>
            </a:r>
          </a:p>
        </p:txBody>
      </p:sp>
      <p:sp>
        <p:nvSpPr>
          <p:cNvPr id="287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458200" cy="54102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</a:rPr>
              <a:t>1)</a:t>
            </a:r>
            <a:r>
              <a:rPr lang="ru-RU" altLang="ru-RU" sz="2800" dirty="0">
                <a:latin typeface="Times New Roman" pitchFamily="18" charset="0"/>
              </a:rPr>
              <a:t>   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</a:rPr>
              <a:t>Дано: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l-GR" altLang="ru-RU" sz="2800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α</a:t>
            </a:r>
            <a:r>
              <a:rPr lang="en-US" altLang="ru-RU" sz="2800" baseline="-25000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n 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= 108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</a:p>
          <a:p>
            <a:pPr marL="609600" indent="-609600">
              <a:buFontTx/>
              <a:buNone/>
            </a:pP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Найти: 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 =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? и </a:t>
            </a:r>
            <a:r>
              <a:rPr lang="en-US" altLang="ru-RU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ru-RU" sz="2800" baseline="-250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ru-RU" sz="2800" baseline="-25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609600" indent="-609600">
              <a:buFontTx/>
              <a:buNone/>
            </a:pP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Решение: </a:t>
            </a:r>
            <a:endParaRPr lang="en-US" altLang="ru-RU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Tx/>
              <a:buNone/>
            </a:pP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</a:p>
          <a:p>
            <a:pPr marL="609600" indent="-609600">
              <a:buFontTx/>
              <a:buNone/>
            </a:pP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n · </a:t>
            </a:r>
            <a:r>
              <a:rPr lang="el-GR" altLang="ru-RU" sz="2800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α</a:t>
            </a:r>
            <a:r>
              <a:rPr lang="en-US" altLang="ru-RU" sz="2800" baseline="-25000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n 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180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 -2)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2. </a:t>
            </a:r>
            <a:r>
              <a:rPr lang="en-US" altLang="ru-RU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ru-RU" sz="2800" baseline="-250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ru-RU" sz="2800" baseline="-25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 · </a:t>
            </a:r>
            <a:r>
              <a:rPr lang="el-GR" altLang="ru-RU" sz="2800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α</a:t>
            </a:r>
            <a:r>
              <a:rPr lang="en-US" altLang="ru-RU" sz="2800" baseline="-25000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n </a:t>
            </a:r>
            <a:endParaRPr lang="en-US" altLang="ru-RU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Tx/>
              <a:buNone/>
            </a:pP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108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 n 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180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 -2)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altLang="ru-RU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ru-RU" sz="2800" baseline="-250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ru-RU" sz="2800" baseline="-25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108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 · </a:t>
            </a:r>
            <a:r>
              <a:rPr lang="ru-RU" altLang="ru-RU" sz="2800" dirty="0">
                <a:solidFill>
                  <a:srgbClr val="0000FF"/>
                </a:solidFill>
                <a:latin typeface="Times New Roman" pitchFamily="18" charset="0"/>
              </a:rPr>
              <a:t>5 = 540</a:t>
            </a:r>
            <a:r>
              <a:rPr lang="en-US" altLang="ru-RU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</a:p>
          <a:p>
            <a:pPr marL="609600" indent="-609600">
              <a:buFontTx/>
              <a:buNone/>
            </a:pPr>
            <a:endParaRPr lang="en-US" altLang="ru-RU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7748" name="Rectangle 4"/>
          <p:cNvSpPr>
            <a:spLocks noChangeArrowheads="1"/>
          </p:cNvSpPr>
          <p:nvPr/>
        </p:nvSpPr>
        <p:spPr bwMode="auto">
          <a:xfrm>
            <a:off x="990600" y="4953000"/>
            <a:ext cx="6934200" cy="257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72</a:t>
            </a:r>
            <a:r>
              <a:rPr lang="en-US" altLang="ru-RU" sz="2800">
                <a:solidFill>
                  <a:srgbClr val="0000FF"/>
                </a:solidFill>
              </a:rPr>
              <a:t>°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</a:rPr>
              <a:t>n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 = 360</a:t>
            </a:r>
            <a:r>
              <a:rPr lang="en-US" altLang="ru-RU" sz="2800">
                <a:solidFill>
                  <a:srgbClr val="0000FF"/>
                </a:solidFill>
              </a:rPr>
              <a:t>°</a:t>
            </a:r>
            <a:endParaRPr lang="ru-RU" altLang="ru-RU" sz="2800">
              <a:solidFill>
                <a:srgbClr val="0000FF"/>
              </a:solidFill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      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</a:rPr>
              <a:t>n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 = 5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Ответ: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</a:rPr>
              <a:t>n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 = 5 и 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</a:rPr>
              <a:t>S</a:t>
            </a:r>
            <a:r>
              <a:rPr lang="ru-RU" altLang="ru-RU" sz="2800" baseline="-25000">
                <a:solidFill>
                  <a:srgbClr val="0000FF"/>
                </a:solidFill>
                <a:latin typeface="Times New Roman" pitchFamily="18" charset="0"/>
              </a:rPr>
              <a:t>5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= 540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</a:rPr>
              <a:t>°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ru-RU" altLang="ru-RU" sz="2800">
              <a:solidFill>
                <a:srgbClr val="0000FF"/>
              </a:solidFill>
              <a:latin typeface="Times New Roman" pitchFamily="18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en-US" altLang="ru-RU" sz="2800">
              <a:solidFill>
                <a:srgbClr val="000000"/>
              </a:solidFill>
              <a:latin typeface="Times New Roman" pitchFamily="18" charset="0"/>
            </a:endParaRPr>
          </a:p>
        </p:txBody>
      </p:sp>
      <p:graphicFrame>
        <p:nvGraphicFramePr>
          <p:cNvPr id="287749" name="Object 5"/>
          <p:cNvGraphicFramePr>
            <a:graphicFrameLocks noChangeAspect="1"/>
          </p:cNvGraphicFramePr>
          <p:nvPr/>
        </p:nvGraphicFramePr>
        <p:xfrm>
          <a:off x="2771775" y="2276475"/>
          <a:ext cx="22860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Microsoft Equation 3.0" r:id="rId3" imgW="1054080" imgH="393480" progId="Equation.3">
                  <p:embed/>
                </p:oleObj>
              </mc:Choice>
              <mc:Fallback>
                <p:oleObj name="Microsoft Equation 3.0" r:id="rId3" imgW="10540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2276475"/>
                        <a:ext cx="2286000" cy="9144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445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>
                <a:solidFill>
                  <a:srgbClr val="FF0000"/>
                </a:solidFill>
                <a:latin typeface="Times New Roman" pitchFamily="18" charset="0"/>
              </a:rPr>
              <a:t>Решение задач.</a:t>
            </a:r>
          </a:p>
        </p:txBody>
      </p:sp>
      <p:sp>
        <p:nvSpPr>
          <p:cNvPr id="288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2)</a:t>
            </a:r>
            <a:r>
              <a:rPr lang="ru-RU" altLang="ru-RU" sz="2800">
                <a:latin typeface="Times New Roman" pitchFamily="18" charset="0"/>
              </a:rPr>
              <a:t>  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Дано: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 =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20</a:t>
            </a:r>
            <a:endParaRPr lang="en-US" altLang="ru-RU" sz="28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Tx/>
              <a:buNone/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Найти: </a:t>
            </a:r>
            <a:r>
              <a:rPr lang="el-GR" altLang="ru-RU" sz="280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α</a:t>
            </a:r>
            <a:r>
              <a:rPr lang="en-US" altLang="ru-RU" sz="2800" baseline="-2500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n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? и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ru-RU" sz="2800" baseline="-25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609600" indent="-609600">
              <a:buFontTx/>
              <a:buNone/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Решение:</a:t>
            </a:r>
            <a:endParaRPr lang="en-US" altLang="ru-RU" sz="28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Tx/>
              <a:buNone/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ru-RU" sz="2800" baseline="-25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180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 -2)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2.   </a:t>
            </a:r>
            <a:r>
              <a:rPr lang="el-GR" altLang="ru-RU" sz="280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α</a:t>
            </a:r>
            <a:r>
              <a:rPr lang="en-US" altLang="ru-RU" sz="2800" baseline="-2500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n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ru-RU" sz="2800" baseline="-25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altLang="ru-RU" sz="28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Tx/>
              <a:buNone/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ru-RU" sz="2800" baseline="-25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180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(20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l-GR" altLang="ru-RU" sz="280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α</a:t>
            </a:r>
            <a:r>
              <a:rPr lang="ru-RU" altLang="ru-RU" sz="2800" baseline="-2500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20</a:t>
            </a:r>
            <a:r>
              <a:rPr lang="en-US" altLang="ru-RU" sz="2800" baseline="-25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3240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20 = 162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</a:p>
          <a:p>
            <a:pPr marL="609600" indent="-609600">
              <a:buFontTx/>
              <a:buNone/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ru-RU" sz="2800" baseline="-25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3240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</a:p>
        </p:txBody>
      </p:sp>
      <p:sp>
        <p:nvSpPr>
          <p:cNvPr id="288772" name="Rectangle 4"/>
          <p:cNvSpPr>
            <a:spLocks noChangeArrowheads="1"/>
          </p:cNvSpPr>
          <p:nvPr/>
        </p:nvSpPr>
        <p:spPr bwMode="auto">
          <a:xfrm>
            <a:off x="1066800" y="4267200"/>
            <a:ext cx="68580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ru-RU" altLang="ru-RU" sz="2800">
              <a:solidFill>
                <a:srgbClr val="000000"/>
              </a:solidFill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Ответ: </a:t>
            </a:r>
            <a:r>
              <a:rPr lang="el-GR" altLang="ru-RU" sz="2800">
                <a:solidFill>
                  <a:srgbClr val="0000FF"/>
                </a:solidFill>
                <a:latin typeface="Times New Roman" pitchFamily="18" charset="0"/>
              </a:rPr>
              <a:t>α</a:t>
            </a:r>
            <a:r>
              <a:rPr lang="ru-RU" altLang="ru-RU" sz="2800" baseline="-25000">
                <a:solidFill>
                  <a:srgbClr val="0000FF"/>
                </a:solidFill>
                <a:latin typeface="Times New Roman" pitchFamily="18" charset="0"/>
              </a:rPr>
              <a:t>20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 = </a:t>
            </a:r>
            <a:r>
              <a:rPr lang="ru-RU" altLang="ru-RU" sz="2800">
                <a:solidFill>
                  <a:srgbClr val="0000FF"/>
                </a:solidFill>
              </a:rPr>
              <a:t>162</a:t>
            </a:r>
            <a:r>
              <a:rPr lang="en-US" altLang="ru-RU" sz="2800">
                <a:solidFill>
                  <a:srgbClr val="0000FF"/>
                </a:solidFill>
              </a:rPr>
              <a:t>°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 и 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</a:rPr>
              <a:t>S</a:t>
            </a:r>
            <a:r>
              <a:rPr lang="ru-RU" altLang="ru-RU" sz="2800" baseline="-25000">
                <a:solidFill>
                  <a:srgbClr val="0000FF"/>
                </a:solidFill>
                <a:latin typeface="Times New Roman" pitchFamily="18" charset="0"/>
              </a:rPr>
              <a:t>20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= 3240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</a:rPr>
              <a:t>°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ru-RU" altLang="ru-RU" sz="2800">
              <a:solidFill>
                <a:srgbClr val="0000FF"/>
              </a:solidFill>
              <a:latin typeface="Times New Roman" pitchFamily="18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en-US" altLang="ru-RU" sz="28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99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>
                <a:solidFill>
                  <a:srgbClr val="FF0000"/>
                </a:solidFill>
                <a:latin typeface="Times New Roman" pitchFamily="18" charset="0"/>
              </a:rPr>
              <a:t>Решение задач.</a:t>
            </a:r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143000"/>
            <a:ext cx="8534400" cy="5715000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3)</a:t>
            </a:r>
            <a:r>
              <a:rPr lang="ru-RU" altLang="ru-RU" sz="2800">
                <a:latin typeface="Times New Roman" pitchFamily="18" charset="0"/>
              </a:rPr>
              <a:t>  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Дано: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ru-RU" sz="2800" baseline="-25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1260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endParaRPr lang="ru-RU" altLang="ru-RU" sz="28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Tx/>
              <a:buNone/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Найти: </a:t>
            </a:r>
            <a:r>
              <a:rPr lang="el-GR" altLang="ru-RU" sz="280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α</a:t>
            </a:r>
            <a:r>
              <a:rPr lang="en-US" altLang="ru-RU" sz="2800" baseline="-2500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n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? и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ru-RU" sz="2800" baseline="-25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609600" indent="-609600">
              <a:buFontTx/>
              <a:buNone/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Решение:</a:t>
            </a:r>
          </a:p>
          <a:p>
            <a:pPr marL="609600" indent="-609600">
              <a:buFontTx/>
              <a:buAutoNum type="arabicPeriod"/>
            </a:pPr>
            <a:endParaRPr lang="ru-RU" altLang="ru-RU" sz="28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Tx/>
              <a:buNone/>
            </a:pPr>
            <a:endParaRPr lang="ru-RU" altLang="ru-RU" sz="28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Tx/>
              <a:buNone/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1.  1260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180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 -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2.</a:t>
            </a:r>
            <a:r>
              <a:rPr lang="el-GR" altLang="ru-RU" sz="280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α</a:t>
            </a:r>
            <a:r>
              <a:rPr lang="en-US" altLang="ru-RU" sz="2800" baseline="-2500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n</a:t>
            </a:r>
            <a:r>
              <a:rPr lang="en-US" altLang="ru-RU" sz="2800" baseline="-250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1260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9 = 140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endParaRPr lang="ru-RU" altLang="ru-RU" sz="28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>
              <a:buFontTx/>
              <a:buNone/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1260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180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°n -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360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</a:p>
          <a:p>
            <a:pPr marL="609600" indent="-609600">
              <a:buFontTx/>
              <a:buNone/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180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°n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=360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1260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°</a:t>
            </a:r>
          </a:p>
          <a:p>
            <a:pPr marL="609600" indent="-609600">
              <a:buFontTx/>
              <a:buNone/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en-US" altLang="ru-RU" sz="28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89797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2667000" y="2370138"/>
          <a:ext cx="2667000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Microsoft Equation 3.0" r:id="rId3" imgW="1054080" imgH="393480" progId="Equation.3">
                  <p:embed/>
                </p:oleObj>
              </mc:Choice>
              <mc:Fallback>
                <p:oleObj name="Microsoft Equation 3.0" r:id="rId3" imgW="10540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370138"/>
                        <a:ext cx="2667000" cy="9953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9796" name="Rectangle 4"/>
          <p:cNvSpPr>
            <a:spLocks noChangeArrowheads="1"/>
          </p:cNvSpPr>
          <p:nvPr/>
        </p:nvSpPr>
        <p:spPr bwMode="auto">
          <a:xfrm>
            <a:off x="762000" y="5715000"/>
            <a:ext cx="4876800" cy="154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Ответ: </a:t>
            </a:r>
            <a:r>
              <a:rPr lang="el-GR" altLang="ru-RU" sz="2800">
                <a:solidFill>
                  <a:srgbClr val="0000FF"/>
                </a:solidFill>
                <a:latin typeface="Times New Roman" pitchFamily="18" charset="0"/>
              </a:rPr>
              <a:t>α</a:t>
            </a:r>
            <a:r>
              <a:rPr lang="ru-RU" altLang="ru-RU" sz="2800" baseline="-25000">
                <a:solidFill>
                  <a:srgbClr val="0000FF"/>
                </a:solidFill>
                <a:latin typeface="Times New Roman" pitchFamily="18" charset="0"/>
              </a:rPr>
              <a:t>9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 = 140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</a:rPr>
              <a:t>°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 и  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</a:rPr>
              <a:t>n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=</a:t>
            </a:r>
            <a:r>
              <a:rPr lang="en-US" altLang="ru-RU" sz="280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ru-RU" altLang="ru-RU" sz="2800">
                <a:solidFill>
                  <a:srgbClr val="0000FF"/>
                </a:solidFill>
                <a:latin typeface="Times New Roman" pitchFamily="18" charset="0"/>
              </a:rPr>
              <a:t>9.</a:t>
            </a:r>
            <a:endParaRPr lang="en-US" altLang="ru-RU" sz="2800">
              <a:solidFill>
                <a:srgbClr val="0000FF"/>
              </a:solidFill>
              <a:latin typeface="Times New Roman" pitchFamily="18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ru-RU" altLang="ru-RU" sz="2800">
              <a:solidFill>
                <a:srgbClr val="0000FF"/>
              </a:solidFill>
              <a:latin typeface="Times New Roman" pitchFamily="18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endParaRPr lang="en-US" altLang="ru-RU" sz="280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42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620000" cy="1524000"/>
          </a:xfrm>
        </p:spPr>
        <p:txBody>
          <a:bodyPr/>
          <a:lstStyle/>
          <a:p>
            <a:r>
              <a:rPr kumimoji="1" lang="ru-RU" altLang="ru-RU" b="1">
                <a:solidFill>
                  <a:srgbClr val="FF0000"/>
                </a:solidFill>
                <a:latin typeface="Times New Roman" pitchFamily="18" charset="0"/>
              </a:rPr>
              <a:t>Проверка.</a:t>
            </a:r>
            <a:r>
              <a:rPr kumimoji="1" lang="ru-RU" altLang="ru-RU" b="1">
                <a:solidFill>
                  <a:srgbClr val="FF0000"/>
                </a:solidFill>
              </a:rPr>
              <a:t> </a:t>
            </a:r>
            <a:endParaRPr lang="ru-RU" altLang="ru-RU">
              <a:solidFill>
                <a:srgbClr val="FF0000"/>
              </a:solidFill>
              <a:latin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290819" name="Group 3"/>
          <p:cNvGraphicFramePr>
            <a:graphicFrameLocks noGrp="1"/>
          </p:cNvGraphicFramePr>
          <p:nvPr>
            <p:ph type="tbl" idx="1"/>
          </p:nvPr>
        </p:nvGraphicFramePr>
        <p:xfrm>
          <a:off x="457200" y="2286000"/>
          <a:ext cx="8077200" cy="3986022"/>
        </p:xfrm>
        <a:graphic>
          <a:graphicData uri="http://schemas.openxmlformats.org/drawingml/2006/table">
            <a:tbl>
              <a:tblPr/>
              <a:tblGrid>
                <a:gridCol w="1279525"/>
                <a:gridCol w="1412875"/>
                <a:gridCol w="2692400"/>
                <a:gridCol w="2692400"/>
              </a:tblGrid>
              <a:tr h="8953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n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en-US" alt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n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</a:t>
                      </a:r>
                      <a:r>
                        <a:rPr kumimoji="0" lang="en-US" altLang="ru-RU" sz="2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n</a:t>
                      </a:r>
                      <a:endParaRPr kumimoji="0" lang="ru-RU" altLang="ru-RU" sz="2800" b="0" i="0" u="none" strike="noStrike" cap="none" normalizeH="0" baseline="-2500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sym typeface="Symbol" pitchFamily="18" charset="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1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1)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540</a:t>
                      </a: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108</a:t>
                      </a: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1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3240</a:t>
                      </a: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162</a:t>
                      </a: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°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2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3)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1260</a:t>
                      </a: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140</a:t>
                      </a:r>
                      <a:r>
                        <a:rPr kumimoji="0" lang="en-US" alt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°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370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dirty="0" smtClean="0"/>
              <a:t>Задачи из материалов ОГЭ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z="2800" dirty="0" smtClean="0"/>
              <a:t>1.Найдите количество сторон правильного многоугольника ,если угол смежный с углом многоугольника равен 18 градусов.</a:t>
            </a:r>
          </a:p>
          <a:p>
            <a:pPr eaLnBrk="1" hangingPunct="1"/>
            <a:r>
              <a:rPr lang="ru-RU" altLang="ru-RU" sz="2800" dirty="0" smtClean="0"/>
              <a:t>2.Найдите количество сторон правильного многоугольника, если его угол равен 168 градусов.</a:t>
            </a:r>
          </a:p>
          <a:p>
            <a:pPr eaLnBrk="1" hangingPunct="1"/>
            <a:r>
              <a:rPr lang="ru-RU" altLang="ru-RU" sz="2800" dirty="0" smtClean="0"/>
              <a:t>3.Найдите центральный угол правильного 30-угольника.</a:t>
            </a:r>
          </a:p>
        </p:txBody>
      </p:sp>
      <p:pic>
        <p:nvPicPr>
          <p:cNvPr id="4098" name="Picture 2" descr="C:\Users\Ольга\Desktop\img1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9424" y="25467"/>
            <a:ext cx="6457368" cy="484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055801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Правильные многоугольники вокруг человека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4" name="Picture 8" descr="https://cf.ppt-online.org/files/slide/9/9En6k1YpovQtDxw4ismZCO82uMNUAlaKezVfqP/slide-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9" t="7763" r="56103" b="25346"/>
          <a:stretch/>
        </p:blipFill>
        <p:spPr bwMode="auto">
          <a:xfrm>
            <a:off x="1149502" y="3817331"/>
            <a:ext cx="1872208" cy="2688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cf2.ppt-online.org/files2/slide/s/sfbpeqHrXC5zZ192NPvJGx4odT63u7ajRcBUyWMkw/slide-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8" t="24998" r="20601" b="12215"/>
          <a:stretch/>
        </p:blipFill>
        <p:spPr bwMode="auto">
          <a:xfrm>
            <a:off x="395536" y="1124744"/>
            <a:ext cx="2804076" cy="225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cf2.ppt-online.org/files2/slide/3/3Q2VMkNEtAudaepyDJChZTHL9srxmlobvwjFn47iR/slide-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6" t="30334" r="21556" b="12009"/>
          <a:stretch/>
        </p:blipFill>
        <p:spPr bwMode="auto">
          <a:xfrm>
            <a:off x="5500222" y="900705"/>
            <a:ext cx="3436371" cy="2698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s://ds03.infourok.ru/uploads/ex/0320/00002a2f-22393dec/3/img1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89" r="67439" b="37587"/>
          <a:stretch/>
        </p:blipFill>
        <p:spPr bwMode="auto">
          <a:xfrm>
            <a:off x="3244037" y="1142595"/>
            <a:ext cx="2256185" cy="2215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s://ds03.infourok.ru/uploads/ex/0320/00002a2f-22393dec/3/img1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59" t="56511"/>
          <a:stretch/>
        </p:blipFill>
        <p:spPr bwMode="auto">
          <a:xfrm>
            <a:off x="3267397" y="3872200"/>
            <a:ext cx="2318653" cy="226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cf2.ppt-online.org/files2/slide/s/sfbpeqHrXC5zZ192NPvJGx4odT63u7ajRcBUyWMkw/slide-1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8" t="17067" r="17930" b="13145"/>
          <a:stretch/>
        </p:blipFill>
        <p:spPr bwMode="auto">
          <a:xfrm>
            <a:off x="5940152" y="3817331"/>
            <a:ext cx="2788312" cy="234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290262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7212AE-8CB0-4049-A01D-46A4ECF3893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r>
              <a:rPr lang="ru-RU" dirty="0" smtClean="0">
                <a:solidFill>
                  <a:srgbClr val="000000"/>
                </a:solidFill>
              </a:rPr>
              <a:t>22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5122" name="Picture 2" descr="C:\Users\Ольга\Desktop\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42" y="296652"/>
            <a:ext cx="8381622" cy="628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Шестиугольник 5"/>
          <p:cNvSpPr/>
          <p:nvPr/>
        </p:nvSpPr>
        <p:spPr bwMode="auto">
          <a:xfrm>
            <a:off x="6083528" y="3429000"/>
            <a:ext cx="1440160" cy="1224136"/>
          </a:xfrm>
          <a:prstGeom prst="hexagon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7" name="Прямоугольный треугольник 6"/>
          <p:cNvSpPr/>
          <p:nvPr/>
        </p:nvSpPr>
        <p:spPr bwMode="auto">
          <a:xfrm>
            <a:off x="3909581" y="3627022"/>
            <a:ext cx="1656184" cy="1026114"/>
          </a:xfrm>
          <a:prstGeom prst="rt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403647" y="3726033"/>
            <a:ext cx="1753435" cy="828092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43147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Ольга\Desktop\img6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20924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7226771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Таблица 3" descr="https://fs00.infourok.ru/images/doc/226/33409/1/img16.jpg"/>
          <p:cNvPicPr>
            <a:picLocks noGrp="1"/>
          </p:cNvPicPr>
          <p:nvPr>
            <p:ph type="tbl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2" r="8333"/>
          <a:stretch/>
        </p:blipFill>
        <p:spPr bwMode="auto">
          <a:xfrm>
            <a:off x="9900592" y="548680"/>
            <a:ext cx="8064896" cy="57606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735955"/>
            <a:ext cx="74888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Тестирование</a:t>
            </a:r>
          </a:p>
          <a:p>
            <a:endParaRPr lang="ru-RU" sz="2000" b="1" dirty="0"/>
          </a:p>
          <a:p>
            <a:endParaRPr lang="ru-RU" sz="2000" b="1" dirty="0"/>
          </a:p>
          <a:p>
            <a:r>
              <a:rPr lang="ru-RU" dirty="0"/>
              <a:t>1.Верно ли, что многоугольник называется правильным, если его все стороны равны?</a:t>
            </a:r>
          </a:p>
          <a:p>
            <a:r>
              <a:rPr lang="ru-RU" dirty="0"/>
              <a:t>2.Верно ли, что многоугольник называется правильным, если его все углы равны?</a:t>
            </a:r>
          </a:p>
          <a:p>
            <a:r>
              <a:rPr lang="ru-RU" dirty="0"/>
              <a:t>3.Верно ли, что выпуклый многоугольник называется правильным, если все его стороны равны  и все  его углы равны?</a:t>
            </a:r>
          </a:p>
          <a:p>
            <a:r>
              <a:rPr lang="ru-RU" dirty="0"/>
              <a:t>4.Верно ли ,что существует правильный </a:t>
            </a:r>
            <a:r>
              <a:rPr lang="ru-RU" dirty="0" smtClean="0"/>
              <a:t>семи</a:t>
            </a:r>
            <a:r>
              <a:rPr lang="ru-RU" dirty="0" smtClean="0"/>
              <a:t>угольник</a:t>
            </a:r>
            <a:r>
              <a:rPr lang="ru-RU" dirty="0"/>
              <a:t>?</a:t>
            </a:r>
          </a:p>
          <a:p>
            <a:r>
              <a:rPr lang="ru-RU" dirty="0"/>
              <a:t>5.Верно ли , что любой правильный многоугольник является выпуклым?</a:t>
            </a:r>
          </a:p>
          <a:p>
            <a:r>
              <a:rPr lang="ru-RU" dirty="0"/>
              <a:t>6. Верно ли , что любой выпуклый многоугольник является правильным?</a:t>
            </a:r>
          </a:p>
          <a:p>
            <a:r>
              <a:rPr lang="ru-RU" dirty="0"/>
              <a:t>7. Верно ли , что любой правильный четырёхугольник является квадратом?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012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/>
      </p:sp>
      <p:pic>
        <p:nvPicPr>
          <p:cNvPr id="8194" name="Picture 2" descr="C:\Users\Ольга\Desktop\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80920" cy="621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Ольга\Desktop\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44" y="485056"/>
            <a:ext cx="8280920" cy="621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939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14400"/>
            <a:ext cx="7772400" cy="1600200"/>
          </a:xfrm>
        </p:spPr>
        <p:txBody>
          <a:bodyPr>
            <a:normAutofit fontScale="90000"/>
          </a:bodyPr>
          <a:lstStyle/>
          <a:p>
            <a:r>
              <a:rPr lang="ru-RU" altLang="ru-RU" sz="4000" b="1" dirty="0"/>
              <a:t/>
            </a:r>
            <a:br>
              <a:rPr lang="ru-RU" altLang="ru-RU" sz="4000" b="1" dirty="0"/>
            </a:br>
            <a:r>
              <a:rPr lang="ru-RU" altLang="ru-RU" sz="3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Построенная фигура:</a:t>
            </a:r>
            <a:r>
              <a:rPr lang="ru-RU" altLang="ru-RU" sz="3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altLang="ru-RU" sz="31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естиугольник </a:t>
            </a:r>
            <a:r>
              <a:rPr lang="ru-RU" altLang="ru-RU" sz="3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br>
              <a:rPr lang="ru-RU" altLang="ru-RU" sz="3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1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двенадцатиугольник</a:t>
            </a:r>
            <a:r>
              <a:rPr lang="ru-RU" altLang="ru-RU" sz="3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altLang="ru-RU" sz="31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31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dirty="0"/>
              <a:t>   </a:t>
            </a:r>
            <a:endParaRPr lang="ru-RU" altLang="ru-RU" i="1" dirty="0">
              <a:solidFill>
                <a:schemeClr val="tx2"/>
              </a:solidFill>
            </a:endParaRPr>
          </a:p>
        </p:txBody>
      </p:sp>
      <p:grpSp>
        <p:nvGrpSpPr>
          <p:cNvPr id="276484" name="Group 4"/>
          <p:cNvGrpSpPr>
            <a:grpSpLocks/>
          </p:cNvGrpSpPr>
          <p:nvPr/>
        </p:nvGrpSpPr>
        <p:grpSpPr bwMode="auto">
          <a:xfrm>
            <a:off x="4648200" y="2971800"/>
            <a:ext cx="3581400" cy="3517900"/>
            <a:chOff x="7641" y="2754"/>
            <a:chExt cx="2255" cy="2215"/>
          </a:xfrm>
        </p:grpSpPr>
        <p:grpSp>
          <p:nvGrpSpPr>
            <p:cNvPr id="276485" name="Group 5"/>
            <p:cNvGrpSpPr>
              <a:grpSpLocks/>
            </p:cNvGrpSpPr>
            <p:nvPr/>
          </p:nvGrpSpPr>
          <p:grpSpPr bwMode="auto">
            <a:xfrm flipH="1" flipV="1">
              <a:off x="7641" y="2754"/>
              <a:ext cx="1425" cy="2195"/>
              <a:chOff x="5561" y="2916"/>
              <a:chExt cx="1425" cy="2195"/>
            </a:xfrm>
          </p:grpSpPr>
          <p:grpSp>
            <p:nvGrpSpPr>
              <p:cNvPr id="276486" name="Group 6"/>
              <p:cNvGrpSpPr>
                <a:grpSpLocks/>
              </p:cNvGrpSpPr>
              <p:nvPr/>
            </p:nvGrpSpPr>
            <p:grpSpPr bwMode="auto">
              <a:xfrm>
                <a:off x="5561" y="4467"/>
                <a:ext cx="1020" cy="644"/>
                <a:chOff x="262" y="24"/>
                <a:chExt cx="68" cy="43"/>
              </a:xfrm>
            </p:grpSpPr>
            <p:sp>
              <p:nvSpPr>
                <p:cNvPr id="276487" name="Rectangle 7"/>
                <p:cNvSpPr>
                  <a:spLocks noChangeArrowheads="1"/>
                </p:cNvSpPr>
                <p:nvPr/>
              </p:nvSpPr>
              <p:spPr bwMode="auto">
                <a:xfrm>
                  <a:off x="262" y="27"/>
                  <a:ext cx="39" cy="40"/>
                </a:xfrm>
                <a:prstGeom prst="rect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00F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6488" name="AutoShape 8"/>
                <p:cNvSpPr>
                  <a:spLocks noChangeArrowheads="1"/>
                </p:cNvSpPr>
                <p:nvPr/>
              </p:nvSpPr>
              <p:spPr bwMode="auto">
                <a:xfrm rot="-1800000">
                  <a:off x="290" y="24"/>
                  <a:ext cx="40" cy="35"/>
                </a:xfrm>
                <a:prstGeom prst="triangle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00F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76489" name="Group 9"/>
              <p:cNvGrpSpPr>
                <a:grpSpLocks/>
              </p:cNvGrpSpPr>
              <p:nvPr/>
            </p:nvGrpSpPr>
            <p:grpSpPr bwMode="auto">
              <a:xfrm rot="-3600000">
                <a:off x="6154" y="3889"/>
                <a:ext cx="1019" cy="645"/>
                <a:chOff x="262" y="24"/>
                <a:chExt cx="68" cy="43"/>
              </a:xfrm>
            </p:grpSpPr>
            <p:sp>
              <p:nvSpPr>
                <p:cNvPr id="276490" name="Rectangle 10"/>
                <p:cNvSpPr>
                  <a:spLocks noChangeArrowheads="1"/>
                </p:cNvSpPr>
                <p:nvPr/>
              </p:nvSpPr>
              <p:spPr bwMode="auto">
                <a:xfrm>
                  <a:off x="262" y="27"/>
                  <a:ext cx="39" cy="40"/>
                </a:xfrm>
                <a:prstGeom prst="rect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00F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6491" name="AutoShape 11"/>
                <p:cNvSpPr>
                  <a:spLocks noChangeArrowheads="1"/>
                </p:cNvSpPr>
                <p:nvPr/>
              </p:nvSpPr>
              <p:spPr bwMode="auto">
                <a:xfrm rot="-1800000">
                  <a:off x="290" y="24"/>
                  <a:ext cx="40" cy="35"/>
                </a:xfrm>
                <a:prstGeom prst="triangle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00F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76492" name="Group 12"/>
              <p:cNvGrpSpPr>
                <a:grpSpLocks/>
              </p:cNvGrpSpPr>
              <p:nvPr/>
            </p:nvGrpSpPr>
            <p:grpSpPr bwMode="auto">
              <a:xfrm rot="-28800000">
                <a:off x="5928" y="3103"/>
                <a:ext cx="1020" cy="645"/>
                <a:chOff x="262" y="24"/>
                <a:chExt cx="68" cy="43"/>
              </a:xfrm>
            </p:grpSpPr>
            <p:sp>
              <p:nvSpPr>
                <p:cNvPr id="276493" name="Rectangle 13"/>
                <p:cNvSpPr>
                  <a:spLocks noChangeArrowheads="1"/>
                </p:cNvSpPr>
                <p:nvPr/>
              </p:nvSpPr>
              <p:spPr bwMode="auto">
                <a:xfrm>
                  <a:off x="262" y="27"/>
                  <a:ext cx="39" cy="40"/>
                </a:xfrm>
                <a:prstGeom prst="rect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00F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6494" name="AutoShape 14"/>
                <p:cNvSpPr>
                  <a:spLocks noChangeArrowheads="1"/>
                </p:cNvSpPr>
                <p:nvPr/>
              </p:nvSpPr>
              <p:spPr bwMode="auto">
                <a:xfrm rot="-1800000">
                  <a:off x="290" y="24"/>
                  <a:ext cx="40" cy="35"/>
                </a:xfrm>
                <a:prstGeom prst="triangle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00F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276495" name="Group 15"/>
            <p:cNvGrpSpPr>
              <a:grpSpLocks/>
            </p:cNvGrpSpPr>
            <p:nvPr/>
          </p:nvGrpSpPr>
          <p:grpSpPr bwMode="auto">
            <a:xfrm>
              <a:off x="8471" y="2774"/>
              <a:ext cx="1425" cy="2195"/>
              <a:chOff x="5561" y="2916"/>
              <a:chExt cx="1425" cy="2195"/>
            </a:xfrm>
          </p:grpSpPr>
          <p:grpSp>
            <p:nvGrpSpPr>
              <p:cNvPr id="276496" name="Group 16"/>
              <p:cNvGrpSpPr>
                <a:grpSpLocks/>
              </p:cNvGrpSpPr>
              <p:nvPr/>
            </p:nvGrpSpPr>
            <p:grpSpPr bwMode="auto">
              <a:xfrm>
                <a:off x="5561" y="4467"/>
                <a:ext cx="1020" cy="644"/>
                <a:chOff x="262" y="24"/>
                <a:chExt cx="68" cy="43"/>
              </a:xfrm>
            </p:grpSpPr>
            <p:sp>
              <p:nvSpPr>
                <p:cNvPr id="276497" name="Rectangle 17"/>
                <p:cNvSpPr>
                  <a:spLocks noChangeArrowheads="1"/>
                </p:cNvSpPr>
                <p:nvPr/>
              </p:nvSpPr>
              <p:spPr bwMode="auto">
                <a:xfrm>
                  <a:off x="262" y="27"/>
                  <a:ext cx="39" cy="40"/>
                </a:xfrm>
                <a:prstGeom prst="rect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00F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6498" name="AutoShape 18"/>
                <p:cNvSpPr>
                  <a:spLocks noChangeArrowheads="1"/>
                </p:cNvSpPr>
                <p:nvPr/>
              </p:nvSpPr>
              <p:spPr bwMode="auto">
                <a:xfrm rot="-1800000">
                  <a:off x="290" y="24"/>
                  <a:ext cx="40" cy="35"/>
                </a:xfrm>
                <a:prstGeom prst="triangle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00F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76499" name="Group 19"/>
              <p:cNvGrpSpPr>
                <a:grpSpLocks/>
              </p:cNvGrpSpPr>
              <p:nvPr/>
            </p:nvGrpSpPr>
            <p:grpSpPr bwMode="auto">
              <a:xfrm rot="-3600000">
                <a:off x="6154" y="3889"/>
                <a:ext cx="1019" cy="645"/>
                <a:chOff x="262" y="24"/>
                <a:chExt cx="68" cy="43"/>
              </a:xfrm>
            </p:grpSpPr>
            <p:sp>
              <p:nvSpPr>
                <p:cNvPr id="276500" name="Rectangle 20"/>
                <p:cNvSpPr>
                  <a:spLocks noChangeArrowheads="1"/>
                </p:cNvSpPr>
                <p:nvPr/>
              </p:nvSpPr>
              <p:spPr bwMode="auto">
                <a:xfrm>
                  <a:off x="262" y="27"/>
                  <a:ext cx="39" cy="40"/>
                </a:xfrm>
                <a:prstGeom prst="rect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00F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6501" name="AutoShape 21"/>
                <p:cNvSpPr>
                  <a:spLocks noChangeArrowheads="1"/>
                </p:cNvSpPr>
                <p:nvPr/>
              </p:nvSpPr>
              <p:spPr bwMode="auto">
                <a:xfrm rot="-1800000">
                  <a:off x="290" y="24"/>
                  <a:ext cx="40" cy="35"/>
                </a:xfrm>
                <a:prstGeom prst="triangle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00F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76502" name="Group 22"/>
              <p:cNvGrpSpPr>
                <a:grpSpLocks/>
              </p:cNvGrpSpPr>
              <p:nvPr/>
            </p:nvGrpSpPr>
            <p:grpSpPr bwMode="auto">
              <a:xfrm rot="-28800000">
                <a:off x="5928" y="3103"/>
                <a:ext cx="1020" cy="645"/>
                <a:chOff x="262" y="24"/>
                <a:chExt cx="68" cy="43"/>
              </a:xfrm>
            </p:grpSpPr>
            <p:sp>
              <p:nvSpPr>
                <p:cNvPr id="276503" name="Rectangle 23"/>
                <p:cNvSpPr>
                  <a:spLocks noChangeArrowheads="1"/>
                </p:cNvSpPr>
                <p:nvPr/>
              </p:nvSpPr>
              <p:spPr bwMode="auto">
                <a:xfrm>
                  <a:off x="262" y="27"/>
                  <a:ext cx="39" cy="40"/>
                </a:xfrm>
                <a:prstGeom prst="rect">
                  <a:avLst/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00F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6504" name="AutoShape 24"/>
                <p:cNvSpPr>
                  <a:spLocks noChangeArrowheads="1"/>
                </p:cNvSpPr>
                <p:nvPr/>
              </p:nvSpPr>
              <p:spPr bwMode="auto">
                <a:xfrm rot="-1800000">
                  <a:off x="290" y="24"/>
                  <a:ext cx="40" cy="35"/>
                </a:xfrm>
                <a:prstGeom prst="triangle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000000"/>
                    </a:gs>
                    <a:gs pos="100000">
                      <a:srgbClr val="FF00FF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276505" name="Rectangle 25"/>
          <p:cNvSpPr>
            <a:spLocks noChangeArrowheads="1"/>
          </p:cNvSpPr>
          <p:nvPr/>
        </p:nvSpPr>
        <p:spPr bwMode="auto">
          <a:xfrm>
            <a:off x="990600" y="2819400"/>
            <a:ext cx="3581400" cy="34258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3600" b="1" i="1" dirty="0">
                <a:solidFill>
                  <a:srgbClr val="0000FF"/>
                </a:solidFill>
              </a:rPr>
              <a:t>Что вы можете сказать о сторонах и углах данных фигур?</a:t>
            </a:r>
          </a:p>
        </p:txBody>
      </p:sp>
      <p:sp>
        <p:nvSpPr>
          <p:cNvPr id="276506" name="Line 26"/>
          <p:cNvSpPr>
            <a:spLocks noChangeShapeType="1"/>
          </p:cNvSpPr>
          <p:nvPr/>
        </p:nvSpPr>
        <p:spPr bwMode="auto">
          <a:xfrm flipV="1">
            <a:off x="4648200" y="4191000"/>
            <a:ext cx="0" cy="990600"/>
          </a:xfrm>
          <a:prstGeom prst="line">
            <a:avLst/>
          </a:prstGeom>
          <a:noFill/>
          <a:ln w="57150">
            <a:solidFill>
              <a:srgbClr val="66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07" name="Line 27"/>
          <p:cNvSpPr>
            <a:spLocks noChangeShapeType="1"/>
          </p:cNvSpPr>
          <p:nvPr/>
        </p:nvSpPr>
        <p:spPr bwMode="auto">
          <a:xfrm flipV="1">
            <a:off x="4648200" y="3429000"/>
            <a:ext cx="457200" cy="762000"/>
          </a:xfrm>
          <a:prstGeom prst="line">
            <a:avLst/>
          </a:prstGeom>
          <a:noFill/>
          <a:ln w="57150">
            <a:solidFill>
              <a:srgbClr val="66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08" name="Line 28"/>
          <p:cNvSpPr>
            <a:spLocks noChangeShapeType="1"/>
          </p:cNvSpPr>
          <p:nvPr/>
        </p:nvSpPr>
        <p:spPr bwMode="auto">
          <a:xfrm flipV="1">
            <a:off x="5105400" y="2971800"/>
            <a:ext cx="838200" cy="457200"/>
          </a:xfrm>
          <a:prstGeom prst="line">
            <a:avLst/>
          </a:prstGeom>
          <a:noFill/>
          <a:ln w="57150">
            <a:solidFill>
              <a:srgbClr val="66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09" name="Line 29"/>
          <p:cNvSpPr>
            <a:spLocks noChangeShapeType="1"/>
          </p:cNvSpPr>
          <p:nvPr/>
        </p:nvSpPr>
        <p:spPr bwMode="auto">
          <a:xfrm>
            <a:off x="5943600" y="2971800"/>
            <a:ext cx="990600" cy="0"/>
          </a:xfrm>
          <a:prstGeom prst="line">
            <a:avLst/>
          </a:prstGeom>
          <a:noFill/>
          <a:ln w="57150">
            <a:solidFill>
              <a:srgbClr val="66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10" name="Line 30"/>
          <p:cNvSpPr>
            <a:spLocks noChangeShapeType="1"/>
          </p:cNvSpPr>
          <p:nvPr/>
        </p:nvSpPr>
        <p:spPr bwMode="auto">
          <a:xfrm>
            <a:off x="6934200" y="2971800"/>
            <a:ext cx="762000" cy="457200"/>
          </a:xfrm>
          <a:prstGeom prst="line">
            <a:avLst/>
          </a:prstGeom>
          <a:noFill/>
          <a:ln w="57150">
            <a:solidFill>
              <a:srgbClr val="66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11" name="Line 31"/>
          <p:cNvSpPr>
            <a:spLocks noChangeShapeType="1"/>
          </p:cNvSpPr>
          <p:nvPr/>
        </p:nvSpPr>
        <p:spPr bwMode="auto">
          <a:xfrm>
            <a:off x="7696200" y="3429000"/>
            <a:ext cx="533400" cy="838200"/>
          </a:xfrm>
          <a:prstGeom prst="line">
            <a:avLst/>
          </a:prstGeom>
          <a:noFill/>
          <a:ln w="57150">
            <a:solidFill>
              <a:srgbClr val="66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12" name="Line 32"/>
          <p:cNvSpPr>
            <a:spLocks noChangeShapeType="1"/>
          </p:cNvSpPr>
          <p:nvPr/>
        </p:nvSpPr>
        <p:spPr bwMode="auto">
          <a:xfrm>
            <a:off x="8229600" y="4267200"/>
            <a:ext cx="0" cy="914400"/>
          </a:xfrm>
          <a:prstGeom prst="line">
            <a:avLst/>
          </a:prstGeom>
          <a:noFill/>
          <a:ln w="57150">
            <a:solidFill>
              <a:srgbClr val="66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13" name="Line 33"/>
          <p:cNvSpPr>
            <a:spLocks noChangeShapeType="1"/>
          </p:cNvSpPr>
          <p:nvPr/>
        </p:nvSpPr>
        <p:spPr bwMode="auto">
          <a:xfrm flipH="1">
            <a:off x="7696200" y="5181600"/>
            <a:ext cx="533400" cy="838200"/>
          </a:xfrm>
          <a:prstGeom prst="line">
            <a:avLst/>
          </a:prstGeom>
          <a:noFill/>
          <a:ln w="57150">
            <a:solidFill>
              <a:srgbClr val="66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14" name="Line 34"/>
          <p:cNvSpPr>
            <a:spLocks noChangeShapeType="1"/>
          </p:cNvSpPr>
          <p:nvPr/>
        </p:nvSpPr>
        <p:spPr bwMode="auto">
          <a:xfrm flipH="1">
            <a:off x="6934200" y="6019800"/>
            <a:ext cx="762000" cy="457200"/>
          </a:xfrm>
          <a:prstGeom prst="line">
            <a:avLst/>
          </a:prstGeom>
          <a:noFill/>
          <a:ln w="57150">
            <a:solidFill>
              <a:srgbClr val="66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15" name="Line 35"/>
          <p:cNvSpPr>
            <a:spLocks noChangeShapeType="1"/>
          </p:cNvSpPr>
          <p:nvPr/>
        </p:nvSpPr>
        <p:spPr bwMode="auto">
          <a:xfrm flipH="1">
            <a:off x="5943600" y="6477000"/>
            <a:ext cx="990600" cy="0"/>
          </a:xfrm>
          <a:prstGeom prst="line">
            <a:avLst/>
          </a:prstGeom>
          <a:noFill/>
          <a:ln w="57150">
            <a:solidFill>
              <a:srgbClr val="66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16" name="Line 36"/>
          <p:cNvSpPr>
            <a:spLocks noChangeShapeType="1"/>
          </p:cNvSpPr>
          <p:nvPr/>
        </p:nvSpPr>
        <p:spPr bwMode="auto">
          <a:xfrm flipH="1" flipV="1">
            <a:off x="5105400" y="6019800"/>
            <a:ext cx="838200" cy="457200"/>
          </a:xfrm>
          <a:prstGeom prst="line">
            <a:avLst/>
          </a:prstGeom>
          <a:noFill/>
          <a:ln w="57150">
            <a:solidFill>
              <a:srgbClr val="66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17" name="Line 37"/>
          <p:cNvSpPr>
            <a:spLocks noChangeShapeType="1"/>
          </p:cNvSpPr>
          <p:nvPr/>
        </p:nvSpPr>
        <p:spPr bwMode="auto">
          <a:xfrm>
            <a:off x="4648200" y="5181600"/>
            <a:ext cx="457200" cy="838200"/>
          </a:xfrm>
          <a:prstGeom prst="line">
            <a:avLst/>
          </a:prstGeom>
          <a:noFill/>
          <a:ln w="57150">
            <a:solidFill>
              <a:srgbClr val="66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6518" name="AutoShape 38"/>
          <p:cNvSpPr>
            <a:spLocks noChangeArrowheads="1"/>
          </p:cNvSpPr>
          <p:nvPr/>
        </p:nvSpPr>
        <p:spPr bwMode="auto">
          <a:xfrm>
            <a:off x="5486400" y="3914775"/>
            <a:ext cx="1905000" cy="1647825"/>
          </a:xfrm>
          <a:prstGeom prst="hexagon">
            <a:avLst>
              <a:gd name="adj" fmla="val 28902"/>
              <a:gd name="vf" fmla="val 115470"/>
            </a:avLst>
          </a:prstGeom>
          <a:solidFill>
            <a:srgbClr val="FFFF00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496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" fill="hold"/>
                                        <p:tgtEl>
                                          <p:spTgt spid="276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3000" fill="hold"/>
                                        <p:tgtEl>
                                          <p:spTgt spid="276505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3000" fill="hold"/>
                                        <p:tgtEl>
                                          <p:spTgt spid="276505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3000" fill="hold"/>
                                        <p:tgtEl>
                                          <p:spTgt spid="276505">
                                            <p:bg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3" dur="3000" fill="hold"/>
                                        <p:tgtEl>
                                          <p:spTgt spid="276505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3000" fill="hold"/>
                                        <p:tgtEl>
                                          <p:spTgt spid="27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6" dur="3000" fill="hold"/>
                                        <p:tgtEl>
                                          <p:spTgt spid="27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3000" fill="hold"/>
                                        <p:tgtEl>
                                          <p:spTgt spid="27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8" dur="3000" fill="hold"/>
                                        <p:tgtEl>
                                          <p:spTgt spid="27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27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5" grpId="0" build="allAtOnce" animBg="1"/>
      <p:bldP spid="276505" grpId="1" build="allAtOnce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 теме занятия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__________________________________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(существительное, основное понятие)</a:t>
            </a:r>
          </a:p>
          <a:p>
            <a:r>
              <a:rPr lang="ru-RU" dirty="0" smtClean="0"/>
              <a:t>_________________________________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(два прилагательных)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____________________________________________________________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(три глагола)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____________________________________________________________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(основная мысль- предложение)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__________________________________________________________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(ключевое слово, вывод)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0914394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Ольга\Desktop\59fc79dc78de84e8d8f86976005f93bef32f1f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8064896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051259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Пункт 109, № 1081 (г, д), № 1083 (в), кроссворд. </a:t>
            </a:r>
          </a:p>
          <a:p>
            <a:endParaRPr lang="ru-RU" dirty="0"/>
          </a:p>
        </p:txBody>
      </p:sp>
      <p:pic>
        <p:nvPicPr>
          <p:cNvPr id="8" name="Рисунок 7" descr="http://ped-kopilka.ru/upload/blogs/8859_c7fbd46f5b2f338f539ed80ecf0662af.png.jpg"/>
          <p:cNvPicPr/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0" y="2132856"/>
            <a:ext cx="5072732" cy="3988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1945712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По горизонтали: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1. Единица измерения пути.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2. Сумма длин всех сторон.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3. Название многоугольника с пятью вершинами.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4. Две вершины многоугольника, принадлежащие одной стороне называются … 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5. Отрезок, соединяющий две не соседние вершины многоугольника.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6. Две несмежные стороны четырехугольника называются … . Или две вершины, не являющиеся соседними, также называются … 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7. Как называется многоугольник, если он лежит по одну сторону от каждой прямой, проходящей через две его соседние вершины.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8. Название многоугольника, сумма углов которого равна 360 градусов.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9. Четырехугольник, у которого противоположные стороны попарно параллельны.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10. Сумма углов любого … равна 180 градусов.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11. Параллелограмм, у которого все углы прямые.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12. Прямоугольник, у которого все стороны равны.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13. Боковые стороны трапеции равны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14. Вид четырехугольника (рис. 2)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рис.2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15. Сколько сторон имеет многоугольник, каждый угол которого равен 108 градусов.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ped-kopilka.ru/upload/blogs/8859_d9f114d0b0b91755324493b1914e470c.png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869160"/>
            <a:ext cx="1872208" cy="9361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6032017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вертикали: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1. Фигура, составленная из отрезков АВ, ВС, СД, ... , ЕF, FA, так что смежные отрезки не лежат на одной прямой, а не смежные отрезки не имеют общих точек.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16. Один из элементов треугольника. Или геометрическая фигура, состоящая из двух лучей, имеющих общее начало.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17. Сколько сторон имеет многоугольник, каждый угол которого равен 120 градусов.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18. Трапеция, у которой один из углов прямой.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19. Название параллельных сторон трапеции.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20. Сколько сторон имеет многоугольник, каждый угол которого равен 60 градусов.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21. Свойство прямоугольника. Диагонали прямоугольника … 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22. Свойство квадрата. Все углы квадрата … 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23. Четырехугольник, у которого две стороны параллельны, а две другие не параллельны.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24. Сколько сторон имеет многоугольник, каждый угол которого равен 90 градусов.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8016312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WordArt 7"/>
          <p:cNvSpPr>
            <a:spLocks noChangeArrowheads="1" noChangeShapeType="1" noTextEdit="1"/>
          </p:cNvSpPr>
          <p:nvPr/>
        </p:nvSpPr>
        <p:spPr bwMode="auto">
          <a:xfrm>
            <a:off x="539750" y="549275"/>
            <a:ext cx="8208963" cy="43195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1685"/>
                <a:gd name="adj2" fmla="val 0"/>
              </a:avLst>
            </a:prstTxWarp>
          </a:bodyPr>
          <a:lstStyle/>
          <a:p>
            <a:pPr algn="ctr"/>
            <a:r>
              <a:rPr lang="ru-RU" sz="4000" kern="10"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Спасибо за урок!!!</a:t>
            </a:r>
          </a:p>
        </p:txBody>
      </p:sp>
      <p:pic>
        <p:nvPicPr>
          <p:cNvPr id="110605" name="Picture 13" descr="slide0093_image192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4438" y="4076700"/>
            <a:ext cx="1727200" cy="2447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0609" name="AutoShape 17"/>
          <p:cNvSpPr>
            <a:spLocks noChangeArrowheads="1"/>
          </p:cNvSpPr>
          <p:nvPr/>
        </p:nvSpPr>
        <p:spPr bwMode="auto">
          <a:xfrm>
            <a:off x="5003800" y="476250"/>
            <a:ext cx="936625" cy="1439863"/>
          </a:xfrm>
          <a:prstGeom prst="star4">
            <a:avLst>
              <a:gd name="adj" fmla="val 1250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0610" name="AutoShape 18"/>
          <p:cNvSpPr>
            <a:spLocks noChangeArrowheads="1"/>
          </p:cNvSpPr>
          <p:nvPr/>
        </p:nvSpPr>
        <p:spPr bwMode="auto">
          <a:xfrm>
            <a:off x="7451725" y="4581525"/>
            <a:ext cx="1008063" cy="1844675"/>
          </a:xfrm>
          <a:prstGeom prst="star4">
            <a:avLst>
              <a:gd name="adj" fmla="val 8741"/>
            </a:avLst>
          </a:prstGeom>
          <a:solidFill>
            <a:srgbClr val="F9F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0611" name="AutoShape 19"/>
          <p:cNvSpPr>
            <a:spLocks noChangeArrowheads="1"/>
          </p:cNvSpPr>
          <p:nvPr/>
        </p:nvSpPr>
        <p:spPr bwMode="auto">
          <a:xfrm>
            <a:off x="323850" y="4149725"/>
            <a:ext cx="935038" cy="2087563"/>
          </a:xfrm>
          <a:prstGeom prst="star4">
            <a:avLst>
              <a:gd name="adj" fmla="val 12500"/>
            </a:avLst>
          </a:prstGeom>
          <a:solidFill>
            <a:srgbClr val="FC303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119522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59123"/>
            <a:ext cx="8229600" cy="758515"/>
          </a:xfrm>
        </p:spPr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Вопросы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1.Определение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многоугольника. Элементы многоугольника.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2.Виды многоугольников.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.Определение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выпуклого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 невыпуклого многоугольников.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4.Какие многоугольники вам известны  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.Сумма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углов выпуклого многоугольника.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.Сумма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внешних углов выпуклого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многоугольника.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7212AE-8CB0-4049-A01D-46A4ECF3893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3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09600" y="404664"/>
            <a:ext cx="8229600" cy="508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9608355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7212AE-8CB0-4049-A01D-46A4ECF3893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4098" name="Picture 2" descr="C:\Users\Ольга\Desktop\img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79" t="3314" r="2704" b="3921"/>
          <a:stretch/>
        </p:blipFill>
        <p:spPr bwMode="auto">
          <a:xfrm>
            <a:off x="805167" y="332656"/>
            <a:ext cx="7848872" cy="6204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352374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7212AE-8CB0-4049-A01D-46A4ECF3893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4098" name="Picture 2" descr="C:\Users\Ольга\Desktop\screen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788042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7212AE-8CB0-4049-A01D-46A4ECF3893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6146" name="Picture 2" descr="C:\Users\Ольга\Desktop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08912" cy="6156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099854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>Сумма углов выпуклого </a:t>
                </a:r>
                <a:r>
                  <a:rPr lang="en-US" sz="2800" b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>-угольника </a:t>
                </a: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равна: (</a:t>
                </a:r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n-2</a:t>
                </a: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ru-RU" sz="2800" b="1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en-US" sz="2800" b="1" i="1" smtClean="0">
                        <a:latin typeface="Cambria Math"/>
                        <a:ea typeface="Cambria Math"/>
                      </a:rPr>
                      <m:t>𝟏𝟖𝟎</m:t>
                    </m:r>
                    <m:r>
                      <a:rPr lang="en-US" sz="2800" b="1" i="1" smtClean="0"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endParaRPr lang="ru-RU" sz="2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Сумма внешних углов выпуклого многоугольника равна 360</a:t>
                </a:r>
                <a14:m>
                  <m:oMath xmlns:m="http://schemas.openxmlformats.org/officeDocument/2006/math">
                    <m:r>
                      <a:rPr lang="ru-RU" sz="2800" b="1" i="1" smtClean="0"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endParaRPr lang="ru-RU" sz="2800" b="1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 t="-13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7212AE-8CB0-4049-A01D-46A4ECF3893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288923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7212AE-8CB0-4049-A01D-46A4ECF3893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5" name="Picture 5" descr="ребус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650" y="777875"/>
            <a:ext cx="7561263" cy="567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98039254"/>
      </p:ext>
    </p:extLst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" name="Rectangle 51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8229600" cy="809625"/>
          </a:xfrm>
        </p:spPr>
        <p:txBody>
          <a:bodyPr/>
          <a:lstStyle/>
          <a:p>
            <a:pPr eaLnBrk="1" hangingPunct="1"/>
            <a:r>
              <a:rPr lang="ru-RU" altLang="ru-RU" sz="2800" b="1" i="1" smtClean="0">
                <a:latin typeface="Vladimir Script" pitchFamily="66" charset="0"/>
              </a:rPr>
              <a:t>Неправильные                          Правильные</a:t>
            </a:r>
            <a:br>
              <a:rPr lang="ru-RU" altLang="ru-RU" sz="2800" b="1" i="1" smtClean="0">
                <a:latin typeface="Vladimir Script" pitchFamily="66" charset="0"/>
              </a:rPr>
            </a:br>
            <a:r>
              <a:rPr lang="ru-RU" altLang="ru-RU" sz="2800" b="1" i="1" smtClean="0">
                <a:latin typeface="Vladimir Script" pitchFamily="66" charset="0"/>
              </a:rPr>
              <a:t>многоугольники</a:t>
            </a:r>
          </a:p>
        </p:txBody>
      </p:sp>
      <p:graphicFrame>
        <p:nvGraphicFramePr>
          <p:cNvPr id="3146" name="Group 74"/>
          <p:cNvGraphicFramePr>
            <a:graphicFrameLocks noGrp="1"/>
          </p:cNvGraphicFramePr>
          <p:nvPr>
            <p:ph sz="half" idx="1"/>
          </p:nvPr>
        </p:nvGraphicFramePr>
        <p:xfrm>
          <a:off x="928688" y="1143000"/>
          <a:ext cx="3749675" cy="5072063"/>
        </p:xfrm>
        <a:graphic>
          <a:graphicData uri="http://schemas.openxmlformats.org/drawingml/2006/table">
            <a:tbl>
              <a:tblPr/>
              <a:tblGrid>
                <a:gridCol w="3749675"/>
              </a:tblGrid>
              <a:tr h="5072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ladimir Script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45" name="Group 73"/>
          <p:cNvGraphicFramePr>
            <a:graphicFrameLocks noGrp="1"/>
          </p:cNvGraphicFramePr>
          <p:nvPr>
            <p:ph sz="half" idx="2"/>
          </p:nvPr>
        </p:nvGraphicFramePr>
        <p:xfrm>
          <a:off x="5003800" y="1143000"/>
          <a:ext cx="3671888" cy="5000625"/>
        </p:xfrm>
        <a:graphic>
          <a:graphicData uri="http://schemas.openxmlformats.org/drawingml/2006/table">
            <a:tbl>
              <a:tblPr/>
              <a:tblGrid>
                <a:gridCol w="3671888"/>
              </a:tblGrid>
              <a:tr h="5000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ladimir Script" pitchFamily="6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83" name="AutoShape 11"/>
          <p:cNvSpPr>
            <a:spLocks noChangeArrowheads="1"/>
          </p:cNvSpPr>
          <p:nvPr/>
        </p:nvSpPr>
        <p:spPr bwMode="auto">
          <a:xfrm rot="1800000">
            <a:off x="5508625" y="1700213"/>
            <a:ext cx="1368425" cy="1152525"/>
          </a:xfrm>
          <a:prstGeom prst="triangle">
            <a:avLst>
              <a:gd name="adj" fmla="val 500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6372225" y="3500438"/>
            <a:ext cx="1008063" cy="936625"/>
          </a:xfrm>
          <a:prstGeom prst="rect">
            <a:avLst/>
          </a:prstGeom>
          <a:solidFill>
            <a:srgbClr val="FBC2A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85" name="AutoShape 13"/>
          <p:cNvSpPr>
            <a:spLocks noChangeArrowheads="1"/>
          </p:cNvSpPr>
          <p:nvPr/>
        </p:nvSpPr>
        <p:spPr bwMode="auto">
          <a:xfrm>
            <a:off x="5076825" y="4797425"/>
            <a:ext cx="1295400" cy="1223963"/>
          </a:xfrm>
          <a:prstGeom prst="octagon">
            <a:avLst>
              <a:gd name="adj" fmla="val 29287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86" name="AutoShape 14"/>
          <p:cNvSpPr>
            <a:spLocks noChangeArrowheads="1"/>
          </p:cNvSpPr>
          <p:nvPr/>
        </p:nvSpPr>
        <p:spPr bwMode="auto">
          <a:xfrm>
            <a:off x="2339975" y="3644900"/>
            <a:ext cx="1152525" cy="647700"/>
          </a:xfrm>
          <a:prstGeom prst="parallelogram">
            <a:avLst>
              <a:gd name="adj" fmla="val 44485"/>
            </a:avLst>
          </a:prstGeom>
          <a:solidFill>
            <a:srgbClr val="CC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87" name="AutoShape 15"/>
          <p:cNvSpPr>
            <a:spLocks noChangeArrowheads="1"/>
          </p:cNvSpPr>
          <p:nvPr/>
        </p:nvSpPr>
        <p:spPr bwMode="auto">
          <a:xfrm>
            <a:off x="1116013" y="4797425"/>
            <a:ext cx="1944687" cy="1222375"/>
          </a:xfrm>
          <a:prstGeom prst="pentagon">
            <a:avLst/>
          </a:prstGeom>
          <a:solidFill>
            <a:srgbClr val="800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88" name="AutoShape 16"/>
          <p:cNvSpPr>
            <a:spLocks noChangeArrowheads="1"/>
          </p:cNvSpPr>
          <p:nvPr/>
        </p:nvSpPr>
        <p:spPr bwMode="auto">
          <a:xfrm>
            <a:off x="971550" y="3716338"/>
            <a:ext cx="1368425" cy="57626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66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3089" name="AutoShape 17"/>
          <p:cNvSpPr>
            <a:spLocks noChangeArrowheads="1"/>
          </p:cNvSpPr>
          <p:nvPr/>
        </p:nvSpPr>
        <p:spPr bwMode="auto">
          <a:xfrm>
            <a:off x="3635375" y="3357563"/>
            <a:ext cx="863600" cy="1439862"/>
          </a:xfrm>
          <a:prstGeom prst="diamond">
            <a:avLst/>
          </a:prstGeom>
          <a:solidFill>
            <a:srgbClr val="99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90" name="AutoShape 18"/>
          <p:cNvSpPr>
            <a:spLocks noChangeArrowheads="1"/>
          </p:cNvSpPr>
          <p:nvPr/>
        </p:nvSpPr>
        <p:spPr bwMode="auto">
          <a:xfrm rot="6000000">
            <a:off x="1368425" y="1663701"/>
            <a:ext cx="503237" cy="1008062"/>
          </a:xfrm>
          <a:prstGeom prst="rtTriangle">
            <a:avLst/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93" name="AutoShape 21"/>
          <p:cNvSpPr>
            <a:spLocks noChangeArrowheads="1"/>
          </p:cNvSpPr>
          <p:nvPr/>
        </p:nvSpPr>
        <p:spPr bwMode="auto">
          <a:xfrm>
            <a:off x="7092950" y="4797425"/>
            <a:ext cx="1511300" cy="1150938"/>
          </a:xfrm>
          <a:prstGeom prst="hexagon">
            <a:avLst>
              <a:gd name="adj" fmla="val 32828"/>
              <a:gd name="vf" fmla="val 11547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94" name="AutoShape 22"/>
          <p:cNvSpPr>
            <a:spLocks noChangeArrowheads="1"/>
          </p:cNvSpPr>
          <p:nvPr/>
        </p:nvSpPr>
        <p:spPr bwMode="auto">
          <a:xfrm rot="10800000">
            <a:off x="6732588" y="1989138"/>
            <a:ext cx="719137" cy="649287"/>
          </a:xfrm>
          <a:prstGeom prst="triangle">
            <a:avLst>
              <a:gd name="adj" fmla="val 50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CCFF"/>
              </a:solidFill>
            </a:endParaRPr>
          </a:p>
        </p:txBody>
      </p:sp>
      <p:sp>
        <p:nvSpPr>
          <p:cNvPr id="3095" name="AutoShape 23"/>
          <p:cNvSpPr>
            <a:spLocks noChangeArrowheads="1"/>
          </p:cNvSpPr>
          <p:nvPr/>
        </p:nvSpPr>
        <p:spPr bwMode="auto">
          <a:xfrm>
            <a:off x="2376488" y="1592263"/>
            <a:ext cx="647700" cy="1152525"/>
          </a:xfrm>
          <a:prstGeom prst="triangle">
            <a:avLst>
              <a:gd name="adj" fmla="val 500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096" name="AutoShape 24"/>
          <p:cNvSpPr>
            <a:spLocks noChangeArrowheads="1"/>
          </p:cNvSpPr>
          <p:nvPr/>
        </p:nvSpPr>
        <p:spPr bwMode="auto">
          <a:xfrm rot="3900000">
            <a:off x="3055938" y="1952625"/>
            <a:ext cx="1800225" cy="288925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100" name="AutoShape 28"/>
          <p:cNvSpPr>
            <a:spLocks noChangeArrowheads="1"/>
          </p:cNvSpPr>
          <p:nvPr/>
        </p:nvSpPr>
        <p:spPr bwMode="auto">
          <a:xfrm rot="6000000">
            <a:off x="7668419" y="1916906"/>
            <a:ext cx="936625" cy="79216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20" name="Рисунок 19" descr="https://ds05.infourok.ru/uploads/ex/09a6/0010e60d-ddd8ef96/img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6976" y="1989138"/>
            <a:ext cx="3204121" cy="4455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1191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3" grpId="0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  <p:bldP spid="3093" grpId="0" animBg="1"/>
      <p:bldP spid="3094" grpId="0" animBg="1"/>
      <p:bldP spid="3095" grpId="0" animBg="1"/>
      <p:bldP spid="3096" grpId="0" animBg="1"/>
      <p:bldP spid="3100" grpId="0" animBg="1"/>
    </p:bldLst>
  </p:timing>
</p:sld>
</file>

<file path=ppt/theme/theme1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762</TotalTime>
  <Words>615</Words>
  <Application>Microsoft Office PowerPoint</Application>
  <PresentationFormat>Экран (4:3)</PresentationFormat>
  <Paragraphs>126</Paragraphs>
  <Slides>29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1_Оформление по умолчанию</vt:lpstr>
      <vt:lpstr>Microsoft Equation 3.0</vt:lpstr>
      <vt:lpstr>Презентация PowerPoint</vt:lpstr>
      <vt:lpstr>Презентация PowerPoint</vt:lpstr>
      <vt:lpstr>Вопросы</vt:lpstr>
      <vt:lpstr>4</vt:lpstr>
      <vt:lpstr>Презентация PowerPoint</vt:lpstr>
      <vt:lpstr>Презентация PowerPoint</vt:lpstr>
      <vt:lpstr>Презентация PowerPoint</vt:lpstr>
      <vt:lpstr>Презентация PowerPoint</vt:lpstr>
      <vt:lpstr>Неправильные                          Правильные многоугольники</vt:lpstr>
      <vt:lpstr>Презентация PowerPoint</vt:lpstr>
      <vt:lpstr>Тема урока: Правильные многоугольники</vt:lpstr>
      <vt:lpstr>Виды  правильных многоугольников</vt:lpstr>
      <vt:lpstr>  Работа в группах. В таблице заполните пустые клетки (n-угол правильного n-угольника, n-сторон, S n- сумма углов правильного n-угольника). Решение задач записать в тетрадь. </vt:lpstr>
      <vt:lpstr>Решение задач.</vt:lpstr>
      <vt:lpstr>Решение задач.</vt:lpstr>
      <vt:lpstr>Решение задач.</vt:lpstr>
      <vt:lpstr>Проверка. </vt:lpstr>
      <vt:lpstr>Задачи из материалов ОГЭ</vt:lpstr>
      <vt:lpstr>Правильные многоугольники вокруг человека</vt:lpstr>
      <vt:lpstr>Презентация PowerPoint</vt:lpstr>
      <vt:lpstr>Презентация PowerPoint</vt:lpstr>
      <vt:lpstr>Презентация PowerPoint</vt:lpstr>
      <vt:lpstr> Построенная фигура: шестиугольник и  двенадцатиугольник. </vt:lpstr>
      <vt:lpstr>Синквейн по теме занятия</vt:lpstr>
      <vt:lpstr>Презентация PowerPoint</vt:lpstr>
      <vt:lpstr>Домашнее задание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</dc:title>
  <dc:creator>User</dc:creator>
  <cp:lastModifiedBy>Ольга</cp:lastModifiedBy>
  <cp:revision>41</cp:revision>
  <dcterms:created xsi:type="dcterms:W3CDTF">2014-02-11T04:47:57Z</dcterms:created>
  <dcterms:modified xsi:type="dcterms:W3CDTF">2021-03-07T13:27:49Z</dcterms:modified>
</cp:coreProperties>
</file>