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  <p:sldMasterId id="2147483876" r:id="rId2"/>
    <p:sldMasterId id="2147483889" r:id="rId3"/>
    <p:sldMasterId id="2147483902" r:id="rId4"/>
  </p:sldMasterIdLst>
  <p:sldIdLst>
    <p:sldId id="256" r:id="rId5"/>
    <p:sldId id="282" r:id="rId6"/>
    <p:sldId id="276" r:id="rId7"/>
    <p:sldId id="259" r:id="rId8"/>
    <p:sldId id="268" r:id="rId9"/>
    <p:sldId id="262" r:id="rId10"/>
    <p:sldId id="260" r:id="rId11"/>
    <p:sldId id="263" r:id="rId12"/>
    <p:sldId id="265" r:id="rId13"/>
    <p:sldId id="266" r:id="rId14"/>
    <p:sldId id="261" r:id="rId15"/>
    <p:sldId id="269" r:id="rId16"/>
    <p:sldId id="270" r:id="rId17"/>
    <p:sldId id="277" r:id="rId18"/>
    <p:sldId id="278" r:id="rId19"/>
    <p:sldId id="279" r:id="rId20"/>
    <p:sldId id="280" r:id="rId21"/>
    <p:sldId id="281" r:id="rId22"/>
    <p:sldId id="264" r:id="rId23"/>
    <p:sldId id="271" r:id="rId24"/>
    <p:sldId id="272" r:id="rId25"/>
    <p:sldId id="273" r:id="rId26"/>
    <p:sldId id="274" r:id="rId27"/>
    <p:sldId id="275" r:id="rId28"/>
    <p:sldId id="258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6AA0A"/>
    <a:srgbClr val="484600"/>
    <a:srgbClr val="565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51" d="100"/>
          <a:sy n="51" d="100"/>
        </p:scale>
        <p:origin x="-2544" y="-9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2724F07-F50A-492E-9AA7-62845A06636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92072" y="671979"/>
            <a:ext cx="7274256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D2969F6E-1C42-472B-B3C4-7069C46CEB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92072" y="3151654"/>
            <a:ext cx="7274256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AD6DDC81-5434-4983-B967-7AA607732F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5F458-6A3E-4B0B-AF47-FB9313319433}" type="datetimeFigureOut">
              <a:rPr lang="ru-RU" smtClean="0"/>
              <a:t>08.04.2021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96EEEBEA-46AC-4401-8356-E3680148BF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77283AC3-5C77-439B-A790-F496229BA6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075B8-A22A-4273-A81F-F37386C1EE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88859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2D7138D-9601-419A-810C-0AD079738D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35D219F9-FF14-4E33-8B1B-3AA139164E1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A911638C-1B18-4325-87AC-89BB12505D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5F458-6A3E-4B0B-AF47-FB9313319433}" type="datetimeFigureOut">
              <a:rPr lang="ru-RU" smtClean="0"/>
              <a:t>08.04.2021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CA4B81EE-1E9F-4B6C-A2F5-444BA25FF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02E39AE6-CB6F-4946-BA49-68447D9DEB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075B8-A22A-4273-A81F-F37386C1EE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230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2B5C4E7A-A896-4361-8000-F65EB08DE1F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D42EFAD4-7446-427A-A06C-F7A160AABE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92F3A4ED-EFB2-451B-9B75-55777873F8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5F458-6A3E-4B0B-AF47-FB9313319433}" type="datetimeFigureOut">
              <a:rPr lang="ru-RU" smtClean="0"/>
              <a:t>08.04.2021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16A73434-5B36-47B9-B240-A111BB955F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1C04C85F-71DB-409C-9CD5-EC6ABDF00C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075B8-A22A-4273-A81F-F37386C1EE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74898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4/8/2021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8796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4/8/2021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60716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4/8/2021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70704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4/8/2021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35376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4/8/2021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26214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4/8/2021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509461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4/8/2021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642340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4/8/2021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66623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11163E9-AF37-498A-8050-99C2404758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B94D51B5-0E9A-4E58-8012-0A9B2051EB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75F77C4A-5F36-452A-820F-5E3D5B8E77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5F458-6A3E-4B0B-AF47-FB9313319433}" type="datetimeFigureOut">
              <a:rPr lang="ru-RU" smtClean="0"/>
              <a:t>08.04.2021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960BFCDA-4768-4407-B085-0FE11DFB2C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6B0B986D-AF7A-42E0-8FBF-C653B0A902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075B8-A22A-4273-A81F-F37386C1EE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22832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4/8/2021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26363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4/8/2021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99962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4/8/2021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3292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4639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1" y="1600202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70B5FC-6D3C-4975-A361-DFA2A70B3164}" type="slidenum">
              <a:rPr lang="ru-RU" alt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alt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33626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4/8/2021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012384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4/8/2021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932213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4/8/2021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256000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4/8/2021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057161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4/8/2021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328179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4/8/2021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4949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9DFA576-BA84-4877-ADC2-1CC89D459A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012" y="576263"/>
            <a:ext cx="7779224" cy="285273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FF1A7402-6112-4EB4-9DB4-042C037F05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32012" y="3455988"/>
            <a:ext cx="7779224" cy="1500187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AB200E6D-154F-4F7F-9FEE-D0CE5C032E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5F458-6A3E-4B0B-AF47-FB9313319433}" type="datetimeFigureOut">
              <a:rPr lang="ru-RU" smtClean="0"/>
              <a:t>08.04.2021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87B4974-735D-4015-AAF7-CC09D69093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9B55D2A1-D5AD-4853-AA84-4B90CBCD22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075B8-A22A-4273-A81F-F37386C1EE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691161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4/8/2021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29995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4/8/2021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902420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4/8/2021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946808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4/8/2021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075590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4/8/2021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743316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4639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1" y="1600202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70B5FC-6D3C-4975-A361-DFA2A70B3164}" type="slidenum">
              <a:rPr lang="ru-RU" alt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alt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887365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4/8/2021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2279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4/8/2021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549774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4/8/2021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938376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4/8/2021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19046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7E1AC17-6D2B-4E8D-863D-CEBE2C9542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AACCAAF2-88EC-401B-ACC0-CB437E93968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42294" y="1774541"/>
            <a:ext cx="4066182" cy="44024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C2662B7F-3B0C-4690-874F-AA64028267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899548" y="1774541"/>
            <a:ext cx="4066182" cy="44024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98013D9B-26D1-4E91-B6FF-254E187F86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5F458-6A3E-4B0B-AF47-FB9313319433}" type="datetimeFigureOut">
              <a:rPr lang="ru-RU" smtClean="0"/>
              <a:t>08.04.2021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A18A5927-8169-49DC-BBAA-B1B9C33502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69E8132F-35F2-4259-9ABE-37659A2FAB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075B8-A22A-4273-A81F-F37386C1EE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864939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4/8/2021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352787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4/8/2021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269577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4/8/2021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798804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4/8/2021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002497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4/8/2021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319031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4/8/2021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91261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4/8/2021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644084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4639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1" y="1600202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70B5FC-6D3C-4975-A361-DFA2A70B3164}" type="slidenum">
              <a:rPr lang="ru-RU" alt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alt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61916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07FA221-BD1A-4E22-9E7F-CC960DBF6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1857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5E4D1AB4-351F-42CA-961F-F5584932B2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61858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68BA827E-AD88-4990-9F3F-947123FE8C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61858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2E3CEF8B-263D-4B28-BDC1-52CC711C31E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861166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63DBB6D3-53FB-4C78-BCF3-4568A3B915B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861166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BC38ECF3-0379-473E-91C9-7D96734A79B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60666" y="6356351"/>
            <a:ext cx="2057400" cy="365125"/>
          </a:xfrm>
        </p:spPr>
        <p:txBody>
          <a:bodyPr/>
          <a:lstStyle/>
          <a:p>
            <a:fld id="{8EF5F458-6A3E-4B0B-AF47-FB9313319433}" type="datetimeFigureOut">
              <a:rPr lang="ru-RU" smtClean="0"/>
              <a:t>08.04.2021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349313EA-94F9-4495-B5FF-D657074339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260966" y="6356351"/>
            <a:ext cx="3086100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1690EC9A-CA19-442C-B070-6C99B3AF63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689966" y="6356351"/>
            <a:ext cx="2057400" cy="365125"/>
          </a:xfrm>
        </p:spPr>
        <p:txBody>
          <a:bodyPr/>
          <a:lstStyle/>
          <a:p>
            <a:fld id="{DEF075B8-A22A-4273-A81F-F37386C1EE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8588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74140F5-BC28-4F23-9742-23AF77EB40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69590"/>
            <a:ext cx="839252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64B231FA-EC02-4718-8FE5-115F52499D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5F458-6A3E-4B0B-AF47-FB9313319433}" type="datetimeFigureOut">
              <a:rPr lang="ru-RU" smtClean="0"/>
              <a:t>08.04.2021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9F706EF2-0099-4D59-8098-50F37E81A7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E3EAF1A3-C2E2-4239-861B-94A8C5A698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075B8-A22A-4273-A81F-F37386C1EE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62999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BDAC55D8-8588-49E8-8791-88615EE8B2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5F458-6A3E-4B0B-AF47-FB9313319433}" type="datetimeFigureOut">
              <a:rPr lang="ru-RU" smtClean="0"/>
              <a:t>08.04.2021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05EE9C18-EB0F-4226-BED1-437603E6B4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5CFBF3A1-EDDD-4C79-BDD6-28782AE8D1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075B8-A22A-4273-A81F-F37386C1EE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46901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5583C8F-2389-40B7-A8D6-3430B6DDC3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09821FB7-25A0-41CB-8691-EB5B8A6B17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7341BD74-2AA3-4F6E-A40E-34F98A09D45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994C6882-8371-487E-B2CD-CD6BE3E4C3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5F458-6A3E-4B0B-AF47-FB9313319433}" type="datetimeFigureOut">
              <a:rPr lang="ru-RU" smtClean="0"/>
              <a:t>08.04.2021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5A8C3005-4BC2-47F2-A8F0-74FA30A2A2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021E4415-9402-4744-964A-ECA25D438B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075B8-A22A-4273-A81F-F37386C1EE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4781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30E25D9-7937-4F76-B9E9-B680180BE3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216AC0CA-F533-465E-8B46-D7C9DE91BC7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657901CA-0D32-4422-BDAD-88801C6F2D4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B0115B36-A1AC-42C6-A61C-B0759B8EA9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5F458-6A3E-4B0B-AF47-FB9313319433}" type="datetimeFigureOut">
              <a:rPr lang="ru-RU" smtClean="0"/>
              <a:t>08.04.2021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1F0A27DE-1A90-4B43-B0BF-0835955DF7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E41DDD22-D75D-4EB0-9D35-29CD4B0271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075B8-A22A-4273-A81F-F37386C1EE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24812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4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image" Target="../media/image4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image" Target="../media/image4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9CCDB81-EEB1-4419-85C8-410957C189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269590"/>
            <a:ext cx="8351577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unset" dir="t"/>
            </a:scene3d>
            <a:sp3d extrusionH="57150" prstMaterial="matte">
              <a:bevelT w="38100" h="38100"/>
            </a:sp3d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63557189-169C-44FF-8CC9-89B17DE349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49" y="1730089"/>
            <a:ext cx="8351577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9EBD5E7A-0971-4178-BD78-E02F8180AEB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F5F458-6A3E-4B0B-AF47-FB9313319433}" type="datetimeFigureOut">
              <a:rPr lang="ru-RU" smtClean="0"/>
              <a:t>08.04.2021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F7E2238F-D6CF-4B59-8188-021281BDF04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1736A112-810F-45C1-92A4-DE488D06177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F075B8-A22A-4273-A81F-F37386C1EE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7413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ctr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rgbClr val="918E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Intro " panose="02000000000000000000" pitchFamily="50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" y="366"/>
            <a:ext cx="9143024" cy="685726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E7815E-F7B8-4E93-9F6C-89F6C3C8DB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4/8/2021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466165" y="383056"/>
            <a:ext cx="8220635" cy="61163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2980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  <p:sldLayoutId id="2147483888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" y="366"/>
            <a:ext cx="9143024" cy="685726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E7815E-F7B8-4E93-9F6C-89F6C3C8DB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4/8/2021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466165" y="383056"/>
            <a:ext cx="8220635" cy="61163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82751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0" r:id="rId1"/>
    <p:sldLayoutId id="2147483891" r:id="rId2"/>
    <p:sldLayoutId id="2147483892" r:id="rId3"/>
    <p:sldLayoutId id="2147483893" r:id="rId4"/>
    <p:sldLayoutId id="2147483894" r:id="rId5"/>
    <p:sldLayoutId id="2147483895" r:id="rId6"/>
    <p:sldLayoutId id="2147483896" r:id="rId7"/>
    <p:sldLayoutId id="2147483897" r:id="rId8"/>
    <p:sldLayoutId id="2147483898" r:id="rId9"/>
    <p:sldLayoutId id="2147483899" r:id="rId10"/>
    <p:sldLayoutId id="2147483900" r:id="rId11"/>
    <p:sldLayoutId id="214748390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" y="366"/>
            <a:ext cx="9143024" cy="685726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E7815E-F7B8-4E93-9F6C-89F6C3C8DB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4/8/2021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466165" y="383056"/>
            <a:ext cx="8220635" cy="61163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23864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3" r:id="rId1"/>
    <p:sldLayoutId id="2147483904" r:id="rId2"/>
    <p:sldLayoutId id="2147483905" r:id="rId3"/>
    <p:sldLayoutId id="2147483906" r:id="rId4"/>
    <p:sldLayoutId id="2147483907" r:id="rId5"/>
    <p:sldLayoutId id="2147483908" r:id="rId6"/>
    <p:sldLayoutId id="2147483909" r:id="rId7"/>
    <p:sldLayoutId id="2147483910" r:id="rId8"/>
    <p:sldLayoutId id="2147483911" r:id="rId9"/>
    <p:sldLayoutId id="2147483912" r:id="rId10"/>
    <p:sldLayoutId id="2147483913" r:id="rId11"/>
    <p:sldLayoutId id="2147483914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10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0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0E483DC-FE5F-40E2-BF98-9004B9D0B7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17028" y="0"/>
            <a:ext cx="5532872" cy="1417391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Педсовет</a:t>
            </a:r>
            <a:br>
              <a:rPr lang="ru-RU" b="1" dirty="0" smtClean="0">
                <a:solidFill>
                  <a:srgbClr val="002060"/>
                </a:solidFill>
              </a:rPr>
            </a:br>
            <a:endParaRPr lang="ru-RU" b="1" dirty="0">
              <a:solidFill>
                <a:srgbClr val="C00000"/>
              </a:solidFill>
              <a:effectLst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27F93EE9-506F-4E4B-8C27-A2001EA24F3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r"/>
            <a:endParaRPr lang="ru-RU" dirty="0">
              <a:effectLst/>
            </a:endParaRPr>
          </a:p>
          <a:p>
            <a:pPr algn="r"/>
            <a:endParaRPr lang="ru-RU" dirty="0">
              <a:effectLst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84" t="32218" r="13918" b="27945"/>
          <a:stretch/>
        </p:blipFill>
        <p:spPr bwMode="auto">
          <a:xfrm>
            <a:off x="241576" y="4403097"/>
            <a:ext cx="2874849" cy="22292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47" t="41142" r="34980" b="28946"/>
          <a:stretch/>
        </p:blipFill>
        <p:spPr bwMode="auto">
          <a:xfrm>
            <a:off x="1911755" y="1045027"/>
            <a:ext cx="6235180" cy="31154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86253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overmakova\Desktop\Презентации. Материал\Люди разных возрастов\Методика\0001-002-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50683" y="3039144"/>
            <a:ext cx="3402717" cy="3346363"/>
          </a:xfrm>
          <a:prstGeom prst="rect">
            <a:avLst/>
          </a:prstGeom>
          <a:noFill/>
        </p:spPr>
      </p:pic>
      <p:pic>
        <p:nvPicPr>
          <p:cNvPr id="9" name="Содержимое 4" descr="iphone-text-bubble-png-blue-7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17276" y="1252921"/>
            <a:ext cx="3691906" cy="1920182"/>
          </a:xfrm>
        </p:spPr>
      </p:pic>
      <p:pic>
        <p:nvPicPr>
          <p:cNvPr id="10" name="Содержимое 4" descr="iphone-text-bubble-png-blue-7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54823" y="1255195"/>
            <a:ext cx="3691906" cy="2153612"/>
          </a:xfrm>
          <a:prstGeom prst="rect">
            <a:avLst/>
          </a:prstGeom>
        </p:spPr>
      </p:pic>
      <p:pic>
        <p:nvPicPr>
          <p:cNvPr id="11" name="Содержимое 4" descr="iphone-text-bubble-png-blue-7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9551" y="3247758"/>
            <a:ext cx="3691906" cy="3610242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202827" y="1478211"/>
            <a:ext cx="398514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+mj-lt"/>
              <a:buAutoNum type="arabicPeriod"/>
              <a:tabLst>
                <a:tab pos="201295" algn="l"/>
              </a:tabLst>
            </a:pPr>
            <a:r>
              <a:rPr lang="ru-RU" sz="2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Times New Roman"/>
              </a:rPr>
              <a:t> Участники </a:t>
            </a:r>
            <a:br>
              <a:rPr lang="ru-RU" sz="2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Times New Roman"/>
              </a:rPr>
            </a:br>
            <a:r>
              <a:rPr lang="ru-RU" sz="2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Times New Roman"/>
              </a:rPr>
              <a:t>выполняют задания </a:t>
            </a:r>
            <a:br>
              <a:rPr lang="ru-RU" sz="2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Times New Roman"/>
              </a:rPr>
            </a:br>
            <a:r>
              <a:rPr lang="ru-RU" sz="2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Times New Roman"/>
              </a:rPr>
              <a:t>на компьютерах</a:t>
            </a:r>
            <a:endParaRPr lang="ru-RU" sz="2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ea typeface="Times New Roman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85636" y="3987800"/>
            <a:ext cx="3643949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tabLst>
                <a:tab pos="201295" algn="l"/>
              </a:tabLst>
            </a:pPr>
            <a:r>
              <a:rPr lang="ru-RU" sz="2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Times New Roman"/>
              </a:rPr>
              <a:t>2. Задания из банка PISA. Помогут развить  </a:t>
            </a:r>
            <a:r>
              <a:rPr lang="ru-RU" sz="2200" b="1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Times New Roman"/>
              </a:rPr>
              <a:t>метапредметные</a:t>
            </a:r>
            <a:r>
              <a:rPr lang="ru-RU" sz="2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Times New Roman"/>
              </a:rPr>
              <a:t/>
            </a:r>
            <a:br>
              <a:rPr lang="ru-RU" sz="2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Times New Roman"/>
              </a:rPr>
            </a:br>
            <a:r>
              <a:rPr lang="ru-RU" sz="2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Times New Roman"/>
              </a:rPr>
              <a:t>и предметные умения</a:t>
            </a:r>
            <a:endParaRPr lang="ru-RU" sz="2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ea typeface="Times New Roman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102100" y="1371600"/>
            <a:ext cx="4572000" cy="14465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ctr">
              <a:buFont typeface="+mj-lt"/>
              <a:buNone/>
              <a:tabLst>
                <a:tab pos="201295" algn="l"/>
              </a:tabLst>
            </a:pPr>
            <a:r>
              <a:rPr lang="ru-RU" sz="2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Times New Roman"/>
              </a:rPr>
              <a:t>3. Есть возможность </a:t>
            </a:r>
            <a:br>
              <a:rPr lang="ru-RU" sz="2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Times New Roman"/>
              </a:rPr>
            </a:br>
            <a:r>
              <a:rPr lang="ru-RU" sz="2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Times New Roman"/>
              </a:rPr>
              <a:t>оценить результаты </a:t>
            </a:r>
            <a:br>
              <a:rPr lang="ru-RU" sz="2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Times New Roman"/>
              </a:rPr>
            </a:br>
            <a:r>
              <a:rPr lang="ru-RU" sz="2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Times New Roman"/>
              </a:rPr>
              <a:t>всех школьников </a:t>
            </a:r>
            <a:br>
              <a:rPr lang="ru-RU" sz="2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Times New Roman"/>
              </a:rPr>
            </a:br>
            <a:r>
              <a:rPr lang="ru-RU" sz="2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Times New Roman"/>
              </a:rPr>
              <a:t>по единой шкале PISA</a:t>
            </a:r>
            <a:endParaRPr lang="ru-RU" sz="2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ea typeface="Times New Roman"/>
            </a:endParaRPr>
          </a:p>
        </p:txBody>
      </p:sp>
      <p:pic>
        <p:nvPicPr>
          <p:cNvPr id="15" name="Picture 2" descr="C:\Users\ymedvedeva\Desktop\Медведева\ПРЕЗЕНТАЦИИ\ЛОГОТИПЫ\SZDSH_CMYK - копия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40244" y="6389943"/>
            <a:ext cx="1135516" cy="321475"/>
          </a:xfrm>
          <a:prstGeom prst="rect">
            <a:avLst/>
          </a:prstGeom>
          <a:noFill/>
        </p:spPr>
      </p:pic>
      <p:pic>
        <p:nvPicPr>
          <p:cNvPr id="16" name="Picture 3" descr="C:\Users\ymedvedeva\Desktop\Медведева\ПРЕЗЕНТАЦИИ\ЛОГОТИПЫ\Action+MCFR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38271" y="6539767"/>
            <a:ext cx="1638795" cy="209049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571500" y="108890"/>
            <a:ext cx="8115300" cy="954107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Особенности исследований качества </a:t>
            </a:r>
            <a:br>
              <a:rPr lang="ru-RU" sz="28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8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по модели PISA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88" y="0"/>
            <a:ext cx="974725" cy="755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02686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4" r="2923" b="70904"/>
          <a:stretch/>
        </p:blipFill>
        <p:spPr bwMode="auto">
          <a:xfrm>
            <a:off x="447869" y="1616133"/>
            <a:ext cx="7613780" cy="17717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4725" cy="755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62013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/>
          <p:nvPr/>
        </p:nvSpPr>
        <p:spPr>
          <a:xfrm>
            <a:off x="190500" y="76200"/>
            <a:ext cx="8496300" cy="107721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ПРИМЕР 8. Контекст: здоровье </a:t>
            </a:r>
            <a:br>
              <a:rPr lang="ru-RU" sz="32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</a:br>
            <a:r>
              <a:rPr lang="ru-RU" sz="32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и его нарушение</a:t>
            </a:r>
          </a:p>
        </p:txBody>
      </p:sp>
      <p:pic>
        <p:nvPicPr>
          <p:cNvPr id="6" name="Picture 2" descr="C:\Users\ymedvedeva\Desktop\Медведева\ПРЕЗЕНТАЦИИ\ЛОГОТИПЫ\SZDSH_CMYK - копия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24600" y="6400800"/>
            <a:ext cx="1135516" cy="321475"/>
          </a:xfrm>
          <a:prstGeom prst="rect">
            <a:avLst/>
          </a:prstGeom>
          <a:noFill/>
        </p:spPr>
      </p:pic>
      <p:pic>
        <p:nvPicPr>
          <p:cNvPr id="7" name="Picture 3" descr="C:\Users\ymedvedeva\Desktop\Медведева\ПРЕЗЕНТАЦИИ\ЛОГОТИПЫ\Action+MCFR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43800" y="6455928"/>
            <a:ext cx="1417125" cy="180772"/>
          </a:xfrm>
          <a:prstGeom prst="rect">
            <a:avLst/>
          </a:prstGeom>
          <a:noFill/>
        </p:spPr>
      </p:pic>
      <p:cxnSp>
        <p:nvCxnSpPr>
          <p:cNvPr id="3" name="Прямая соединительная линия 2"/>
          <p:cNvCxnSpPr/>
          <p:nvPr/>
        </p:nvCxnSpPr>
        <p:spPr>
          <a:xfrm>
            <a:off x="4584700" y="1054100"/>
            <a:ext cx="55539" cy="5458675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Рисунок 14" descr="nTEEaqgGc.png"/>
          <p:cNvPicPr>
            <a:picLocks noChangeAspect="1"/>
          </p:cNvPicPr>
          <p:nvPr/>
        </p:nvPicPr>
        <p:blipFill rotWithShape="1">
          <a:blip r:embed="rId4" cstate="print"/>
          <a:srcRect t="53336"/>
          <a:stretch/>
        </p:blipFill>
        <p:spPr>
          <a:xfrm>
            <a:off x="152400" y="1003300"/>
            <a:ext cx="3414451" cy="1245546"/>
          </a:xfrm>
          <a:prstGeom prst="rect">
            <a:avLst/>
          </a:prstGeom>
        </p:spPr>
      </p:pic>
      <p:pic>
        <p:nvPicPr>
          <p:cNvPr id="16" name="Рисунок 15" descr="nTEEaqgGc.png"/>
          <p:cNvPicPr>
            <a:picLocks noChangeAspect="1"/>
          </p:cNvPicPr>
          <p:nvPr/>
        </p:nvPicPr>
        <p:blipFill rotWithShape="1">
          <a:blip r:embed="rId4" cstate="print"/>
          <a:srcRect t="1" b="47299"/>
          <a:stretch/>
        </p:blipFill>
        <p:spPr>
          <a:xfrm flipH="1">
            <a:off x="5486400" y="838200"/>
            <a:ext cx="3543300" cy="1491994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911208" y="1041400"/>
            <a:ext cx="17620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PISA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375597" y="1054100"/>
            <a:ext cx="208544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ФГОС</a:t>
            </a:r>
          </a:p>
        </p:txBody>
      </p:sp>
      <p:sp>
        <p:nvSpPr>
          <p:cNvPr id="13" name="Содержимое 13"/>
          <p:cNvSpPr>
            <a:spLocks noGrp="1"/>
          </p:cNvSpPr>
          <p:nvPr>
            <p:ph idx="1"/>
          </p:nvPr>
        </p:nvSpPr>
        <p:spPr>
          <a:xfrm>
            <a:off x="508000" y="2006599"/>
            <a:ext cx="3975100" cy="417036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На личном уровне: поддержание здоровья, осознание последствий несчастных случаев, вопросы питания.</a:t>
            </a:r>
          </a:p>
          <a:p>
            <a:pPr marL="0" indent="0">
              <a:buNone/>
            </a:pPr>
            <a:r>
              <a:rPr lang="ru-RU" sz="2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На местном / государственном уровне: контроль распространения заболеваний, передача опыта ЗОЖ…</a:t>
            </a:r>
          </a:p>
          <a:p>
            <a:pPr marL="0" indent="0">
              <a:buNone/>
            </a:pPr>
            <a:r>
              <a:rPr lang="ru-RU" sz="2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На глобальном уровне: эпидемия, распространение инфекционных заболеваний</a:t>
            </a:r>
          </a:p>
        </p:txBody>
      </p:sp>
      <p:pic>
        <p:nvPicPr>
          <p:cNvPr id="21" name="Рисунок 20" descr="KijoRq6rT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372100" y="5153025"/>
            <a:ext cx="3019945" cy="1483444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5550541" y="5511592"/>
            <a:ext cx="26949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БИОЛОГИЯ</a:t>
            </a:r>
          </a:p>
        </p:txBody>
      </p:sp>
      <p:sp>
        <p:nvSpPr>
          <p:cNvPr id="23" name="Содержимое 13"/>
          <p:cNvSpPr txBox="1">
            <a:spLocks/>
          </p:cNvSpPr>
          <p:nvPr/>
        </p:nvSpPr>
        <p:spPr>
          <a:xfrm>
            <a:off x="4641850" y="2000250"/>
            <a:ext cx="4044950" cy="43005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sz="22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Владение приемами оказания первой помощи, рациональной организации труда и отдыха, выращивания и ухода</a:t>
            </a:r>
            <a:br>
              <a:rPr lang="ru-RU" sz="22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22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за культурными растениями</a:t>
            </a:r>
            <a:br>
              <a:rPr lang="ru-RU" sz="22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22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и домашними животными. Основы экологической грамотности, ценностное отношение к живой природе и пр.</a:t>
            </a:r>
          </a:p>
        </p:txBody>
      </p:sp>
    </p:spTree>
    <p:extLst>
      <p:ext uri="{BB962C8B-B14F-4D97-AF65-F5344CB8AC3E}">
        <p14:creationId xmlns:p14="http://schemas.microsoft.com/office/powerpoint/2010/main" val="41186604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139" y="0"/>
            <a:ext cx="8857862" cy="66433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19330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13" t="19333" r="15812" b="11334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894988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44" t="13412" r="9584" b="16254"/>
          <a:stretch/>
        </p:blipFill>
        <p:spPr bwMode="auto">
          <a:xfrm>
            <a:off x="0" y="0"/>
            <a:ext cx="927326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81683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50" t="14699" r="12238" b="12823"/>
          <a:stretch/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269301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53" t="23135" r="12098" b="11940"/>
          <a:stretch/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159157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50" t="19845" r="41669" b="19685"/>
          <a:stretch/>
        </p:blipFill>
        <p:spPr bwMode="auto">
          <a:xfrm>
            <a:off x="130629" y="0"/>
            <a:ext cx="9013371" cy="6807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776732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770" y="167952"/>
            <a:ext cx="8111410" cy="60835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14259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008" y="205274"/>
            <a:ext cx="7894443" cy="6088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7892087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666" y="205272"/>
            <a:ext cx="8556000" cy="6475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256995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54" t="15079" r="6172" b="7650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8214544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68" b="7249"/>
          <a:stretch/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631063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6" t="11580" r="6642" b="6508"/>
          <a:stretch/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957136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54" t="10839" r="4760" b="4246"/>
          <a:stretch/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0031721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792423" y="199868"/>
            <a:ext cx="8351577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 smtClean="0">
                <a:solidFill>
                  <a:srgbClr val="C00000"/>
                </a:solidFill>
              </a:rPr>
              <a:t>Благодарим за хорошую работу!</a:t>
            </a:r>
          </a:p>
          <a:p>
            <a:pPr marL="0" indent="0" algn="ctr">
              <a:buNone/>
            </a:pPr>
            <a:r>
              <a:rPr lang="ru-RU" sz="4000" b="1" dirty="0" smtClean="0">
                <a:solidFill>
                  <a:srgbClr val="C00000"/>
                </a:solidFill>
              </a:rPr>
              <a:t>Успехов </a:t>
            </a:r>
            <a:r>
              <a:rPr lang="ru-RU" sz="4000" b="1" dirty="0" smtClean="0">
                <a:solidFill>
                  <a:srgbClr val="C00000"/>
                </a:solidFill>
              </a:rPr>
              <a:t>нам в 500+ !</a:t>
            </a:r>
            <a:endParaRPr lang="ru-RU" sz="4000" b="1" dirty="0" smtClean="0">
              <a:solidFill>
                <a:srgbClr val="C00000"/>
              </a:solidFill>
            </a:endParaRPr>
          </a:p>
          <a:p>
            <a:pPr marL="0" indent="0" algn="ctr">
              <a:buNone/>
            </a:pPr>
            <a:r>
              <a:rPr lang="ru-RU" sz="4000" b="1" dirty="0" smtClean="0">
                <a:solidFill>
                  <a:srgbClr val="C00000"/>
                </a:solidFill>
              </a:rPr>
              <a:t>Спасибо за внимание!!!</a:t>
            </a:r>
            <a:endParaRPr lang="ru-RU" sz="4000" b="1" dirty="0">
              <a:solidFill>
                <a:srgbClr val="C0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4073" y="2090056"/>
            <a:ext cx="5747658" cy="43107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908" y="5173987"/>
            <a:ext cx="2034644" cy="15767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559402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26" t="18987" r="11514" b="9822"/>
          <a:stretch/>
        </p:blipFill>
        <p:spPr bwMode="auto">
          <a:xfrm>
            <a:off x="634482" y="242594"/>
            <a:ext cx="8377316" cy="6307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084189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11286" y="267036"/>
            <a:ext cx="4890246" cy="920469"/>
          </a:xfrm>
        </p:spPr>
        <p:txBody>
          <a:bodyPr>
            <a:normAutofit fontScale="90000"/>
          </a:bodyPr>
          <a:lstStyle/>
          <a:p>
            <a:r>
              <a:rPr lang="ru-RU" sz="2800" b="1" dirty="0">
                <a:solidFill>
                  <a:srgbClr val="C00000"/>
                </a:solidFill>
                <a:effectLst/>
              </a:rPr>
              <a:t>«Ресурсы современного урока, обеспечивающие освоение новых образовательных стандартов»</a:t>
            </a:r>
            <a:endParaRPr lang="ru-RU" sz="2800" dirty="0">
              <a:solidFill>
                <a:srgbClr val="C0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6" t="10879" r="8732" b="18747"/>
          <a:stretch/>
        </p:blipFill>
        <p:spPr bwMode="auto">
          <a:xfrm>
            <a:off x="445062" y="1154410"/>
            <a:ext cx="7460857" cy="348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211527" y="4747267"/>
            <a:ext cx="6962995" cy="1007261"/>
          </a:xfrm>
        </p:spPr>
        <p:txBody>
          <a:bodyPr>
            <a:noAutofit/>
          </a:bodyPr>
          <a:lstStyle/>
          <a:p>
            <a:pPr algn="just"/>
            <a:r>
              <a:rPr lang="ru-RU" sz="1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PISA — тест на компетентность </a:t>
            </a:r>
            <a:endParaRPr lang="ru-RU" sz="16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r>
              <a:rPr lang="ru-RU" sz="1600" b="1" dirty="0" smtClean="0">
                <a:solidFill>
                  <a:srgbClr val="002060"/>
                </a:solidFill>
              </a:rPr>
              <a:t>Проект </a:t>
            </a:r>
            <a:r>
              <a:rPr lang="ru-RU" sz="1600" b="1" dirty="0">
                <a:solidFill>
                  <a:srgbClr val="002060"/>
                </a:solidFill>
              </a:rPr>
              <a:t>PISA — это международная программа по оценке образовательных достижений </a:t>
            </a:r>
            <a:r>
              <a:rPr lang="ru-RU" sz="1600" b="1" dirty="0" smtClean="0">
                <a:solidFill>
                  <a:srgbClr val="002060"/>
                </a:solidFill>
              </a:rPr>
              <a:t>учащихся, проводит  мониторинговое </a:t>
            </a:r>
            <a:r>
              <a:rPr lang="ru-RU" sz="1600" b="1" dirty="0">
                <a:solidFill>
                  <a:srgbClr val="002060"/>
                </a:solidFill>
              </a:rPr>
              <a:t>исследование, </a:t>
            </a:r>
            <a:r>
              <a:rPr lang="ru-RU" sz="1600" b="1" dirty="0" smtClean="0">
                <a:solidFill>
                  <a:srgbClr val="002060"/>
                </a:solidFill>
              </a:rPr>
              <a:t>диагностирует </a:t>
            </a:r>
            <a:r>
              <a:rPr lang="ru-RU" sz="1600" b="1" dirty="0">
                <a:solidFill>
                  <a:srgbClr val="C00000"/>
                </a:solidFill>
              </a:rPr>
              <a:t>грамотность школьников по всему миру</a:t>
            </a:r>
            <a:r>
              <a:rPr lang="ru-RU" sz="1600" b="1" dirty="0">
                <a:solidFill>
                  <a:srgbClr val="002060"/>
                </a:solidFill>
              </a:rPr>
              <a:t>.</a:t>
            </a:r>
            <a:br>
              <a:rPr lang="ru-RU" sz="1600" b="1" dirty="0">
                <a:solidFill>
                  <a:srgbClr val="002060"/>
                </a:solidFill>
              </a:rPr>
            </a:br>
            <a:r>
              <a:rPr lang="ru-RU" sz="1600" b="1" dirty="0">
                <a:solidFill>
                  <a:srgbClr val="002060"/>
                </a:solidFill>
              </a:rPr>
              <a:t/>
            </a:r>
            <a:br>
              <a:rPr lang="ru-RU" sz="1600" b="1" dirty="0">
                <a:solidFill>
                  <a:srgbClr val="002060"/>
                </a:solidFill>
              </a:rPr>
            </a:br>
            <a:endParaRPr lang="ru-RU" sz="1600" b="1" dirty="0">
              <a:solidFill>
                <a:srgbClr val="00206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4725" cy="755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1475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 descr="—Pngtree—technology earth dot line triangle_4026097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984171"/>
            <a:ext cx="2579914" cy="2579914"/>
          </a:xfrm>
          <a:prstGeom prst="rect">
            <a:avLst/>
          </a:prstGeom>
        </p:spPr>
      </p:pic>
      <p:pic>
        <p:nvPicPr>
          <p:cNvPr id="4" name="Picture 4" descr="C:\Users\overmakova\Desktop\Презентации. Материал\Для оформления\листочки\blue-clipart-sticky-note-2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02337" y="1282700"/>
            <a:ext cx="4444867" cy="3390900"/>
          </a:xfrm>
          <a:prstGeom prst="rect">
            <a:avLst/>
          </a:prstGeom>
          <a:noFill/>
        </p:spPr>
      </p:pic>
      <p:pic>
        <p:nvPicPr>
          <p:cNvPr id="10" name="Рисунок 9" descr="sticky-notes-photos-32149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36700" y="3263900"/>
            <a:ext cx="3670300" cy="359410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1325563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ea typeface="+mn-ea"/>
                <a:cs typeface="Arial" pitchFamily="34" charset="0"/>
              </a:rPr>
              <a:t>Сравнительные международные исследования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28898" y="1874870"/>
            <a:ext cx="34925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err="1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Progress</a:t>
            </a:r>
            <a:r>
              <a:rPr lang="ru-RU" sz="2000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in</a:t>
            </a:r>
            <a:r>
              <a:rPr lang="ru-RU" sz="2000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International</a:t>
            </a:r>
            <a:r>
              <a:rPr lang="ru-RU" sz="2000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Reading</a:t>
            </a:r>
            <a:r>
              <a:rPr lang="ru-RU" sz="2000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Literacy</a:t>
            </a:r>
            <a:r>
              <a:rPr lang="ru-RU" sz="2000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Study</a:t>
            </a:r>
            <a:r>
              <a:rPr lang="ru-RU" sz="2000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– международное исследование качества чтения и понимания текста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77800" y="1574800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PIRLS</a:t>
            </a:r>
          </a:p>
        </p:txBody>
      </p:sp>
      <p:pic>
        <p:nvPicPr>
          <p:cNvPr id="7" name="Picture 4" descr="C:\Users\overmakova\Desktop\Презентации. Материал\Для оформления\листочки\blue-clipart-sticky-note-2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17718" y="1447799"/>
            <a:ext cx="4811113" cy="3670301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4760433" y="2082502"/>
            <a:ext cx="35941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err="1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Trends</a:t>
            </a:r>
            <a:r>
              <a:rPr lang="ru-RU" sz="2000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in</a:t>
            </a:r>
            <a:r>
              <a:rPr lang="ru-RU" sz="2000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Mathematics</a:t>
            </a:r>
            <a:r>
              <a:rPr lang="ru-RU" sz="2000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2000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dirty="0" err="1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and</a:t>
            </a:r>
            <a:r>
              <a:rPr lang="ru-RU" sz="2000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Science</a:t>
            </a:r>
            <a:r>
              <a:rPr lang="ru-RU" sz="2000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Study</a:t>
            </a:r>
            <a:r>
              <a:rPr lang="en-US" sz="2000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–</a:t>
            </a:r>
            <a:r>
              <a:rPr lang="ru-RU" sz="2000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международное исследование по оценке качества математического </a:t>
            </a:r>
            <a:r>
              <a:rPr lang="en-US" sz="2000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2000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</a:br>
            <a:r>
              <a:rPr lang="en-US" sz="2000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  </a:t>
            </a:r>
            <a:r>
              <a:rPr lang="ru-RU" sz="2000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и естественнонаучного образования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597277" y="1790700"/>
            <a:ext cx="8899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TIMSS</a:t>
            </a:r>
            <a:endParaRPr lang="ru-RU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839433" y="4169734"/>
            <a:ext cx="31115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Programme</a:t>
            </a:r>
            <a:r>
              <a:rPr lang="ru-RU" sz="2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for</a:t>
            </a:r>
            <a:r>
              <a:rPr lang="ru-RU" sz="2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International</a:t>
            </a:r>
            <a:r>
              <a:rPr lang="ru-RU" sz="2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Student</a:t>
            </a:r>
            <a:r>
              <a:rPr lang="ru-RU" sz="2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Assessment</a:t>
            </a:r>
            <a:r>
              <a:rPr lang="en-US" sz="2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оценивает грамотность школьников и умение применять знания </a:t>
            </a:r>
            <a:br>
              <a:rPr lang="ru-RU" sz="2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на практике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905000" y="3810000"/>
            <a:ext cx="7232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PI</a:t>
            </a:r>
            <a:r>
              <a:rPr lang="en-US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SA</a:t>
            </a:r>
            <a:endParaRPr lang="ru-RU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4" name="Picture 2" descr="C:\Users\ymedvedeva\Desktop\Медведева\ПРЕЗЕНТАЦИИ\ЛОГОТИПЫ\SZDSH_CMYK - копия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34200" y="5562600"/>
            <a:ext cx="1135516" cy="321475"/>
          </a:xfrm>
          <a:prstGeom prst="rect">
            <a:avLst/>
          </a:prstGeom>
          <a:noFill/>
        </p:spPr>
      </p:pic>
      <p:pic>
        <p:nvPicPr>
          <p:cNvPr id="15" name="Picture 3" descr="C:\Users\ymedvedeva\Desktop\Медведева\ПРЕЗЕНТАЦИИ\ЛОГОТИПЫ\Action+MCFR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96745" y="6009514"/>
            <a:ext cx="1638795" cy="209049"/>
          </a:xfrm>
          <a:prstGeom prst="rect">
            <a:avLst/>
          </a:prstGeom>
          <a:noFill/>
        </p:spPr>
      </p:pic>
      <p:pic>
        <p:nvPicPr>
          <p:cNvPr id="16" name="Рисунок 15" descr="14558PIC64tXSs991afYP_PIC2018.png"/>
          <p:cNvPicPr>
            <a:picLocks noChangeAspect="1"/>
          </p:cNvPicPr>
          <p:nvPr/>
        </p:nvPicPr>
        <p:blipFill>
          <a:blip r:embed="rId7" cstate="print"/>
          <a:srcRect l="25625" t="16410" r="21325" b="25771"/>
          <a:stretch>
            <a:fillRect/>
          </a:stretch>
        </p:blipFill>
        <p:spPr>
          <a:xfrm>
            <a:off x="4702629" y="4321629"/>
            <a:ext cx="1981200" cy="1901876"/>
          </a:xfrm>
          <a:prstGeom prst="rect">
            <a:avLst/>
          </a:prstGeom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1683" y="-39547"/>
            <a:ext cx="974725" cy="755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50260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98322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5"/>
            <a:ext cx="974725" cy="755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83872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773723" y="137604"/>
            <a:ext cx="8892791" cy="2852737"/>
          </a:xfrm>
        </p:spPr>
        <p:txBody>
          <a:bodyPr>
            <a:normAutofit fontScale="90000"/>
          </a:bodyPr>
          <a:lstStyle/>
          <a:p>
            <a:pPr algn="r"/>
            <a:r>
              <a:rPr lang="ru-RU" sz="2700" b="1" dirty="0">
                <a:solidFill>
                  <a:srgbClr val="C00000"/>
                </a:solidFill>
                <a:effectLst/>
              </a:rPr>
              <a:t>«PISA позволяет понять, какая страна будет более конкурентоспособной </a:t>
            </a:r>
            <a:r>
              <a:rPr lang="ru-RU" sz="2700" b="1" dirty="0" smtClean="0">
                <a:solidFill>
                  <a:srgbClr val="C00000"/>
                </a:solidFill>
                <a:effectLst/>
              </a:rPr>
              <a:t/>
            </a:r>
            <a:br>
              <a:rPr lang="ru-RU" sz="2700" b="1" dirty="0" smtClean="0">
                <a:solidFill>
                  <a:srgbClr val="C00000"/>
                </a:solidFill>
                <a:effectLst/>
              </a:rPr>
            </a:br>
            <a:r>
              <a:rPr lang="ru-RU" sz="2700" b="1" dirty="0" smtClean="0">
                <a:solidFill>
                  <a:srgbClr val="C00000"/>
                </a:solidFill>
                <a:effectLst/>
              </a:rPr>
              <a:t>в </a:t>
            </a:r>
            <a:r>
              <a:rPr lang="ru-RU" sz="2700" b="1" dirty="0">
                <a:solidFill>
                  <a:srgbClr val="C00000"/>
                </a:solidFill>
                <a:effectLst/>
              </a:rPr>
              <a:t>будущем за счёт потенциала подрастающего поколения</a:t>
            </a:r>
            <a:r>
              <a:rPr lang="ru-RU" sz="2700" b="1" dirty="0" smtClean="0">
                <a:solidFill>
                  <a:srgbClr val="C00000"/>
                </a:solidFill>
                <a:effectLst/>
              </a:rPr>
              <a:t>»</a:t>
            </a:r>
            <a:br>
              <a:rPr lang="ru-RU" sz="2700" b="1" dirty="0" smtClean="0">
                <a:solidFill>
                  <a:srgbClr val="C00000"/>
                </a:solidFill>
                <a:effectLst/>
              </a:rPr>
            </a:br>
            <a:r>
              <a:rPr lang="ru-RU" sz="2700" b="1" dirty="0" smtClean="0">
                <a:solidFill>
                  <a:srgbClr val="C00000"/>
                </a:solidFill>
                <a:effectLst/>
              </a:rPr>
              <a:t> </a:t>
            </a:r>
            <a:r>
              <a:rPr lang="ru-RU" sz="1400" b="1" dirty="0">
                <a:solidFill>
                  <a:srgbClr val="002060"/>
                </a:solidFill>
                <a:effectLst/>
              </a:rPr>
              <a:t>Галина Ковалёва </a:t>
            </a:r>
            <a:r>
              <a:rPr lang="ru-RU" sz="1400" b="1" dirty="0" smtClean="0">
                <a:solidFill>
                  <a:srgbClr val="002060"/>
                </a:solidFill>
                <a:effectLst/>
              </a:rPr>
              <a:t/>
            </a:r>
            <a:br>
              <a:rPr lang="ru-RU" sz="1400" b="1" dirty="0" smtClean="0">
                <a:solidFill>
                  <a:srgbClr val="002060"/>
                </a:solidFill>
                <a:effectLst/>
              </a:rPr>
            </a:br>
            <a:r>
              <a:rPr lang="ru-RU" sz="1400" b="1" dirty="0" smtClean="0">
                <a:solidFill>
                  <a:srgbClr val="002060"/>
                </a:solidFill>
                <a:effectLst/>
              </a:rPr>
              <a:t>руководитель </a:t>
            </a:r>
            <a:r>
              <a:rPr lang="ru-RU" sz="1400" b="1" dirty="0">
                <a:solidFill>
                  <a:srgbClr val="002060"/>
                </a:solidFill>
                <a:effectLst/>
              </a:rPr>
              <a:t>центра оценки качества образования Института содержания </a:t>
            </a:r>
            <a:r>
              <a:rPr lang="ru-RU" sz="1400" b="1" dirty="0" smtClean="0">
                <a:solidFill>
                  <a:srgbClr val="002060"/>
                </a:solidFill>
                <a:effectLst/>
              </a:rPr>
              <a:t/>
            </a:r>
            <a:br>
              <a:rPr lang="ru-RU" sz="1400" b="1" dirty="0" smtClean="0">
                <a:solidFill>
                  <a:srgbClr val="002060"/>
                </a:solidFill>
                <a:effectLst/>
              </a:rPr>
            </a:br>
            <a:r>
              <a:rPr lang="ru-RU" sz="1400" b="1" dirty="0" smtClean="0">
                <a:solidFill>
                  <a:srgbClr val="002060"/>
                </a:solidFill>
                <a:effectLst/>
              </a:rPr>
              <a:t>и </a:t>
            </a:r>
            <a:r>
              <a:rPr lang="ru-RU" sz="1400" b="1" dirty="0">
                <a:solidFill>
                  <a:srgbClr val="002060"/>
                </a:solidFill>
                <a:effectLst/>
              </a:rPr>
              <a:t>методов обучения РАО, координатор PISA в России</a:t>
            </a:r>
            <a:r>
              <a:rPr lang="ru-RU" sz="2700" dirty="0">
                <a:solidFill>
                  <a:srgbClr val="C00000"/>
                </a:solidFill>
                <a:effectLst/>
              </a:rPr>
              <a:t/>
            </a:r>
            <a:br>
              <a:rPr lang="ru-RU" sz="2700" dirty="0">
                <a:solidFill>
                  <a:srgbClr val="C00000"/>
                </a:solidFill>
                <a:effectLst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82036"/>
            <a:ext cx="6501284" cy="487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61" y="0"/>
            <a:ext cx="974725" cy="755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98796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C:\Users\overmakova\Desktop\Презентации. Материал\Люди разных возрастов\Методика\0957ddf348b34d1.jpg"/>
          <p:cNvPicPr>
            <a:picLocks noChangeAspect="1" noChangeArrowheads="1"/>
          </p:cNvPicPr>
          <p:nvPr/>
        </p:nvPicPr>
        <p:blipFill>
          <a:blip r:embed="rId2" cstate="print">
            <a:lum bright="-2000" contrast="14000"/>
          </a:blip>
          <a:srcRect r="3836"/>
          <a:stretch>
            <a:fillRect/>
          </a:stretch>
        </p:blipFill>
        <p:spPr bwMode="auto">
          <a:xfrm>
            <a:off x="4267200" y="2362200"/>
            <a:ext cx="4233066" cy="3961756"/>
          </a:xfrm>
          <a:prstGeom prst="rect">
            <a:avLst/>
          </a:prstGeom>
          <a:noFill/>
        </p:spPr>
      </p:pic>
      <p:pic>
        <p:nvPicPr>
          <p:cNvPr id="4" name="Picture 2" descr="C:\Users\ymedvedeva\Desktop\Медведева\ПРЕЗЕНТАЦИИ\ЛОГОТИПЫ\SZDSH_CMYK - копия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2042" y="6362647"/>
            <a:ext cx="1135516" cy="321475"/>
          </a:xfrm>
          <a:prstGeom prst="rect">
            <a:avLst/>
          </a:prstGeom>
          <a:noFill/>
        </p:spPr>
      </p:pic>
      <p:pic>
        <p:nvPicPr>
          <p:cNvPr id="5" name="Picture 3" descr="C:\Users\ymedvedeva\Desktop\Медведева\ПРЕЗЕНТАЦИИ\ЛОГОТИПЫ\Action+MCFR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98330" y="6439448"/>
            <a:ext cx="1638795" cy="209049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4191000" y="762000"/>
            <a:ext cx="438093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Россия не входит </a:t>
            </a:r>
            <a:br>
              <a:rPr lang="ru-RU" sz="24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4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в десятку стран-лидеров исследования </a:t>
            </a:r>
            <a:r>
              <a:rPr lang="en-US" sz="24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PISA</a:t>
            </a:r>
            <a:r>
              <a:rPr lang="ru-RU" sz="24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. </a:t>
            </a:r>
            <a:br>
              <a:rPr lang="ru-RU" sz="24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4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Что делать?</a:t>
            </a:r>
          </a:p>
        </p:txBody>
      </p:sp>
      <p:pic>
        <p:nvPicPr>
          <p:cNvPr id="9" name="Picture 3" descr="C:\Users\overmakova\Desktop\Презентации. Материал\Для оформления\Блоки - универсалка\vector-banner-graphics-design-png-3.png"/>
          <p:cNvPicPr>
            <a:picLocks noChangeAspect="1" noChangeArrowheads="1"/>
          </p:cNvPicPr>
          <p:nvPr/>
        </p:nvPicPr>
        <p:blipFill>
          <a:blip r:embed="rId5" cstate="print"/>
          <a:srcRect t="67817" r="51885" b="3205"/>
          <a:stretch>
            <a:fillRect/>
          </a:stretch>
        </p:blipFill>
        <p:spPr bwMode="auto">
          <a:xfrm flipH="1">
            <a:off x="-3432" y="232001"/>
            <a:ext cx="4056822" cy="2358799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381000" y="533400"/>
            <a:ext cx="367807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>
              <a:buAutoNum type="arabicPeriod"/>
            </a:pP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Провести ежегодный мониторинг динамики показателей России</a:t>
            </a:r>
            <a:b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 исследовании PISA</a:t>
            </a:r>
          </a:p>
        </p:txBody>
      </p:sp>
      <p:pic>
        <p:nvPicPr>
          <p:cNvPr id="11" name="Picture 3" descr="C:\Users\overmakova\Desktop\Презентации. Материал\Для оформления\Блоки - универсалка\vector-banner-graphics-design-png-3.png"/>
          <p:cNvPicPr>
            <a:picLocks noChangeAspect="1" noChangeArrowheads="1"/>
          </p:cNvPicPr>
          <p:nvPr/>
        </p:nvPicPr>
        <p:blipFill>
          <a:blip r:embed="rId5" cstate="print"/>
          <a:srcRect t="67817" r="51885" b="-2174"/>
          <a:stretch>
            <a:fillRect/>
          </a:stretch>
        </p:blipFill>
        <p:spPr bwMode="auto">
          <a:xfrm flipH="1">
            <a:off x="-254000" y="2362200"/>
            <a:ext cx="4310822" cy="44958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28600" y="2590800"/>
            <a:ext cx="37592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2. Организовать </a:t>
            </a:r>
            <a:br>
              <a:rPr lang="ru-RU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участие каждого региона</a:t>
            </a:r>
            <a:br>
              <a:rPr lang="ru-RU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в исследовании качества образования </a:t>
            </a:r>
            <a:br>
              <a:rPr lang="ru-RU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по модели PISA </a:t>
            </a:r>
            <a:br>
              <a:rPr lang="ru-RU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для анализа</a:t>
            </a:r>
            <a:br>
              <a:rPr lang="ru-RU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всех аспектов региональной </a:t>
            </a:r>
            <a:br>
              <a:rPr lang="ru-RU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системы образования</a:t>
            </a:r>
          </a:p>
        </p:txBody>
      </p:sp>
      <p:pic>
        <p:nvPicPr>
          <p:cNvPr id="14" name="Picture 3" descr="C:\Users\overmakova\Desktop\Презентации. Материал\Люди разных возрастов\Методика\w512h5121339788481documents512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60849" y="3213100"/>
            <a:ext cx="1352837" cy="1352837"/>
          </a:xfrm>
          <a:prstGeom prst="rect">
            <a:avLst/>
          </a:prstGeom>
          <a:noFill/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2189" y="0"/>
            <a:ext cx="974725" cy="755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61808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85800" y="1"/>
            <a:ext cx="8001000" cy="800100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algn="ctr"/>
            <a:r>
              <a:rPr lang="ru-RU" sz="28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Ежегодная региональная оценка </a:t>
            </a:r>
            <a:br>
              <a:rPr lang="ru-RU" sz="28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8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по модели </a:t>
            </a:r>
            <a:r>
              <a:rPr lang="en-US" sz="28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PISA</a:t>
            </a:r>
            <a:endParaRPr lang="ru-RU" sz="28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7699373"/>
              </p:ext>
            </p:extLst>
          </p:nvPr>
        </p:nvGraphicFramePr>
        <p:xfrm>
          <a:off x="304800" y="838201"/>
          <a:ext cx="8013700" cy="5888378"/>
        </p:xfrm>
        <a:graphic>
          <a:graphicData uri="http://schemas.openxmlformats.org/drawingml/2006/table">
            <a:tbl>
              <a:tblPr firstRow="1" bandRow="1">
                <a:tableStyleId>{74C1A8A3-306A-4EB7-A6B1-4F7E0EB9C5D6}</a:tableStyleId>
              </a:tblPr>
              <a:tblGrid>
                <a:gridCol w="65432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1323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00942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73672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60009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Arial" pitchFamily="34" charset="0"/>
                          <a:cs typeface="Arial" pitchFamily="34" charset="0"/>
                        </a:rPr>
                        <a:t>Год</a:t>
                      </a:r>
                      <a:endParaRPr lang="ru-RU" sz="16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8396" marR="28396" marT="46716" marB="46716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Arial" pitchFamily="34" charset="0"/>
                          <a:cs typeface="Arial" pitchFamily="34" charset="0"/>
                        </a:rPr>
                        <a:t>№</a:t>
                      </a:r>
                      <a:endParaRPr lang="ru-RU" sz="16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8396" marR="28396" marT="46716" marB="46716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Arial" pitchFamily="34" charset="0"/>
                          <a:cs typeface="Arial" pitchFamily="34" charset="0"/>
                        </a:rPr>
                        <a:t>Код региона</a:t>
                      </a:r>
                      <a:endParaRPr lang="ru-RU" sz="16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8396" marR="28396" marT="46716" marB="46716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Arial" pitchFamily="34" charset="0"/>
                          <a:cs typeface="Arial" pitchFamily="34" charset="0"/>
                        </a:rPr>
                        <a:t>Регион</a:t>
                      </a:r>
                      <a:endParaRPr lang="ru-RU" sz="16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8396" marR="28396" marT="46716" marB="46716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2607">
                <a:tc row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2022</a:t>
                      </a:r>
                      <a:endParaRPr lang="ru-RU" sz="2000" b="1" dirty="0">
                        <a:solidFill>
                          <a:srgbClr val="C0000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9370" marR="39370" marT="64770" marB="647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1600" b="1">
                        <a:solidFill>
                          <a:srgbClr val="00206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49</a:t>
                      </a:r>
                      <a:endParaRPr lang="ru-RU" sz="1600" b="1">
                        <a:solidFill>
                          <a:srgbClr val="00206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Магаданская область</a:t>
                      </a:r>
                      <a:endParaRPr lang="ru-RU" sz="1600" b="1">
                        <a:solidFill>
                          <a:srgbClr val="00206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9370" marR="39370" marT="64770" marB="6477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26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ru-RU" sz="1600" b="1">
                        <a:solidFill>
                          <a:srgbClr val="00206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87</a:t>
                      </a:r>
                      <a:endParaRPr lang="ru-RU" sz="1600" b="1">
                        <a:solidFill>
                          <a:srgbClr val="00206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Чукотский АО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9370" marR="39370" marT="64770" marB="6477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26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ru-RU" sz="1600" b="1">
                        <a:solidFill>
                          <a:srgbClr val="00206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56</a:t>
                      </a:r>
                      <a:endParaRPr lang="ru-RU" sz="1600" b="1">
                        <a:solidFill>
                          <a:srgbClr val="00206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Оренбургская область</a:t>
                      </a:r>
                      <a:endParaRPr lang="ru-RU" sz="1600" b="1">
                        <a:solidFill>
                          <a:srgbClr val="00206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9370" marR="39370" marT="64770" marB="6477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26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lang="ru-RU" sz="1600" b="1">
                        <a:solidFill>
                          <a:srgbClr val="00206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13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Республика Мордовия</a:t>
                      </a:r>
                      <a:endParaRPr lang="ru-RU" sz="1600" b="1">
                        <a:solidFill>
                          <a:srgbClr val="00206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9370" marR="39370" marT="64770" marB="6477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726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lang="ru-RU" sz="1600" b="1">
                        <a:solidFill>
                          <a:srgbClr val="00206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53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Новгородская область</a:t>
                      </a:r>
                      <a:endParaRPr lang="ru-RU" sz="1600" b="1">
                        <a:solidFill>
                          <a:srgbClr val="00206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9370" marR="39370" marT="64770" marB="6477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726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  <a:endParaRPr lang="ru-RU" sz="1600" b="1">
                        <a:solidFill>
                          <a:srgbClr val="00206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29</a:t>
                      </a:r>
                      <a:endParaRPr lang="ru-RU" sz="1600" b="1">
                        <a:solidFill>
                          <a:srgbClr val="00206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Архангельская область</a:t>
                      </a:r>
                      <a:endParaRPr lang="ru-RU" sz="1600" b="1">
                        <a:solidFill>
                          <a:srgbClr val="00206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9370" marR="39370" marT="64770" marB="64770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726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  <a:endParaRPr lang="ru-RU" sz="1600" b="1">
                        <a:solidFill>
                          <a:srgbClr val="00206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60</a:t>
                      </a:r>
                      <a:endParaRPr lang="ru-RU" sz="1600" b="1">
                        <a:solidFill>
                          <a:srgbClr val="00206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Псковская область</a:t>
                      </a:r>
                      <a:endParaRPr lang="ru-RU" sz="1600" b="1">
                        <a:solidFill>
                          <a:srgbClr val="00206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9370" marR="39370" marT="64770" marB="64770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726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  <a:endParaRPr lang="ru-RU" sz="1600" b="1">
                        <a:solidFill>
                          <a:srgbClr val="00206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9</a:t>
                      </a:r>
                      <a:endParaRPr lang="ru-RU" sz="1600" b="1">
                        <a:solidFill>
                          <a:srgbClr val="00206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Карачаево-Черкесская Республика</a:t>
                      </a:r>
                      <a:endParaRPr lang="ru-RU" sz="1600" b="1">
                        <a:solidFill>
                          <a:srgbClr val="00206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9370" marR="39370" marT="64770" marB="64770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726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9</a:t>
                      </a:r>
                      <a:endParaRPr lang="ru-RU" sz="1600" b="1">
                        <a:solidFill>
                          <a:srgbClr val="00206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19</a:t>
                      </a:r>
                      <a:endParaRPr lang="ru-RU" sz="1600" b="1">
                        <a:solidFill>
                          <a:srgbClr val="00206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Республика Хакасия</a:t>
                      </a:r>
                      <a:endParaRPr lang="ru-RU" sz="1600" b="1">
                        <a:solidFill>
                          <a:srgbClr val="00206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9370" marR="39370" marT="64770" marB="64770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726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  <a:endParaRPr lang="ru-RU" sz="1600" b="1">
                        <a:solidFill>
                          <a:srgbClr val="00206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86</a:t>
                      </a:r>
                      <a:endParaRPr lang="ru-RU" sz="1600" b="1">
                        <a:solidFill>
                          <a:srgbClr val="00206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Ханты-Мансийский АО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9370" marR="39370" marT="64770" marB="64770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3726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11</a:t>
                      </a:r>
                      <a:endParaRPr lang="ru-RU" sz="1600" b="1">
                        <a:solidFill>
                          <a:srgbClr val="00206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77</a:t>
                      </a:r>
                      <a:endParaRPr lang="ru-RU" sz="1600" b="1">
                        <a:solidFill>
                          <a:srgbClr val="00206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г. Москва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9370" marR="39370" marT="64770" marB="64770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3726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12</a:t>
                      </a:r>
                      <a:endParaRPr lang="ru-RU" sz="1600" b="1">
                        <a:solidFill>
                          <a:srgbClr val="00206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44</a:t>
                      </a:r>
                      <a:endParaRPr lang="ru-RU" sz="1600" b="1">
                        <a:solidFill>
                          <a:srgbClr val="00206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Костромская область</a:t>
                      </a:r>
                      <a:endParaRPr lang="ru-RU" sz="1600" b="1">
                        <a:solidFill>
                          <a:srgbClr val="00206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9370" marR="39370" marT="64770" marB="64770"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3726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13</a:t>
                      </a:r>
                      <a:endParaRPr lang="ru-RU" sz="2000" b="1">
                        <a:solidFill>
                          <a:srgbClr val="C0000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61</a:t>
                      </a:r>
                      <a:endParaRPr lang="ru-RU" sz="2000" b="1">
                        <a:solidFill>
                          <a:srgbClr val="C0000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Ростовская область</a:t>
                      </a:r>
                      <a:endParaRPr lang="ru-RU" sz="2000" b="1" dirty="0">
                        <a:solidFill>
                          <a:srgbClr val="C0000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9370" marR="39370" marT="64770" marB="64770"/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3726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14</a:t>
                      </a:r>
                      <a:endParaRPr lang="ru-RU" sz="1600" b="1">
                        <a:solidFill>
                          <a:srgbClr val="00206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82</a:t>
                      </a:r>
                      <a:endParaRPr lang="ru-RU" sz="1600" b="1">
                        <a:solidFill>
                          <a:srgbClr val="00206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Arial" pitchFamily="34" charset="0"/>
                          <a:cs typeface="Arial" pitchFamily="34" charset="0"/>
                        </a:rPr>
                        <a:t>Республика Крым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9370" marR="39370" marT="64770" marB="64770"/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</a:tbl>
          </a:graphicData>
        </a:graphic>
      </p:graphicFrame>
      <p:pic>
        <p:nvPicPr>
          <p:cNvPr id="8" name="Picture 2" descr="C:\Users\ymedvedeva\Desktop\Медведева\ПРЕЗЕНТАЦИИ\ЛОГОТИПЫ\SZDSH_CMYK - копия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8572" y="5884830"/>
            <a:ext cx="1135516" cy="321475"/>
          </a:xfrm>
          <a:prstGeom prst="rect">
            <a:avLst/>
          </a:prstGeom>
          <a:noFill/>
        </p:spPr>
      </p:pic>
      <p:pic>
        <p:nvPicPr>
          <p:cNvPr id="9" name="Picture 3" descr="C:\Users\ymedvedeva\Desktop\Медведева\ПРЕЗЕНТАЦИИ\ЛОГОТИПЫ\Action+MCFR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15200" y="6286500"/>
            <a:ext cx="1638795" cy="209049"/>
          </a:xfrm>
          <a:prstGeom prst="rect">
            <a:avLst/>
          </a:prstGeom>
          <a:noFill/>
        </p:spPr>
      </p:pic>
      <p:pic>
        <p:nvPicPr>
          <p:cNvPr id="7" name="Рисунок 6" descr="—Pngtree—technology earth dot line triangle_4026097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979226" y="0"/>
            <a:ext cx="642257" cy="642257"/>
          </a:xfrm>
          <a:prstGeom prst="rect">
            <a:avLst/>
          </a:prstGeom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4725" cy="755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80652120"/>
      </p:ext>
    </p:extLst>
  </p:cSld>
  <p:clrMapOvr>
    <a:masterClrMapping/>
  </p:clrMapOvr>
</p:sld>
</file>

<file path=ppt/theme/theme1.xml><?xml version="1.0" encoding="utf-8"?>
<a:theme xmlns:a="http://schemas.openxmlformats.org/drawingml/2006/main" name="Универ2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Универ1.potx" id="{A9AB7BD3-08E2-4C39-ACBF-87325C445A64}" vid="{9C184C29-92D4-4613-9583-753BCB4E6413}"/>
    </a:ext>
  </a:extLst>
</a:theme>
</file>

<file path=ppt/theme/theme2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Универ2</Template>
  <TotalTime>558</TotalTime>
  <Words>260</Words>
  <Application>Microsoft Office PowerPoint</Application>
  <PresentationFormat>Экран (4:3)</PresentationFormat>
  <Paragraphs>78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25</vt:i4>
      </vt:variant>
    </vt:vector>
  </HeadingPairs>
  <TitlesOfParts>
    <vt:vector size="29" baseType="lpstr">
      <vt:lpstr>Универ2</vt:lpstr>
      <vt:lpstr>Office Theme</vt:lpstr>
      <vt:lpstr>1_Office Theme</vt:lpstr>
      <vt:lpstr>2_Office Theme</vt:lpstr>
      <vt:lpstr>Педсовет </vt:lpstr>
      <vt:lpstr>Презентация PowerPoint</vt:lpstr>
      <vt:lpstr>Презентация PowerPoint</vt:lpstr>
      <vt:lpstr>«Ресурсы современного урока, обеспечивающие освоение новых образовательных стандартов»</vt:lpstr>
      <vt:lpstr>Сравнительные международные исследования</vt:lpstr>
      <vt:lpstr>Презентация PowerPoint</vt:lpstr>
      <vt:lpstr>«PISA позволяет понять, какая страна будет более конкурентоспособной  в будущем за счёт потенциала подрастающего поколения»  Галина Ковалёва  руководитель центра оценки качества образования Института содержания  и методов обучения РАО, координатор PISA в России  </vt:lpstr>
      <vt:lpstr>Презентация PowerPoint</vt:lpstr>
      <vt:lpstr>Ежегодная региональная оценка  по модели PISA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Универсальн</dc:title>
  <dc:creator>Марина</dc:creator>
  <cp:lastModifiedBy>User</cp:lastModifiedBy>
  <cp:revision>46</cp:revision>
  <cp:lastPrinted>2019-11-01T03:49:54Z</cp:lastPrinted>
  <dcterms:created xsi:type="dcterms:W3CDTF">2019-07-28T09:59:28Z</dcterms:created>
  <dcterms:modified xsi:type="dcterms:W3CDTF">2021-04-08T10:54:58Z</dcterms:modified>
</cp:coreProperties>
</file>