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5" r:id="rId8"/>
    <p:sldId id="263" r:id="rId9"/>
    <p:sldId id="264" r:id="rId10"/>
    <p:sldId id="267" r:id="rId11"/>
    <p:sldId id="268" r:id="rId12"/>
    <p:sldId id="269" r:id="rId13"/>
    <p:sldId id="275" r:id="rId14"/>
    <p:sldId id="274" r:id="rId15"/>
    <p:sldId id="276" r:id="rId16"/>
    <p:sldId id="262" r:id="rId17"/>
    <p:sldId id="261" r:id="rId18"/>
    <p:sldId id="271" r:id="rId19"/>
    <p:sldId id="272" r:id="rId20"/>
    <p:sldId id="279" r:id="rId21"/>
    <p:sldId id="278" r:id="rId22"/>
    <p:sldId id="26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-102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efir?stream_id=4434ca88faf0f158911c6f987f438975&amp;from_block=player_share_button_yavideo" TargetMode="External"/><Relationship Id="rId2" Type="http://schemas.openxmlformats.org/officeDocument/2006/relationships/hyperlink" Target="https://youtu.be/IR0CxiVyus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astut-goda.ru/family-council/5935-gerb-semi-svoimi-rukami-kak-sozdat-gerb-semi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95;&#1090;&#1086;%20&#1090;&#1072;&#1082;&#1086;&#1077;%20&#1075;&#1077;&#1088;&#1073;%20(online-video-cutter.com).mp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1656D0-2C9A-45A2-8B2A-3DD932D00F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Открытый урок </a:t>
            </a:r>
            <a:br>
              <a:rPr lang="ru-RU" dirty="0"/>
            </a:br>
            <a:r>
              <a:rPr lang="ru-RU" dirty="0"/>
              <a:t>по изо в 5 классе </a:t>
            </a:r>
            <a:br>
              <a:rPr lang="ru-RU" dirty="0"/>
            </a:br>
            <a:r>
              <a:rPr lang="ru-RU" dirty="0"/>
              <a:t>«о чем рассказывают нам гербы и эмблемы»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0E51ED9-FE09-419C-811F-FE96A1E20D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903736" cy="1785730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Подготовил</a:t>
            </a:r>
          </a:p>
          <a:p>
            <a:pPr algn="r"/>
            <a:r>
              <a:rPr lang="ru-RU" dirty="0"/>
              <a:t> учитель </a:t>
            </a:r>
            <a:r>
              <a:rPr lang="ru-RU" dirty="0" err="1"/>
              <a:t>мбоу</a:t>
            </a:r>
            <a:r>
              <a:rPr lang="ru-RU" dirty="0"/>
              <a:t> Фоминская </a:t>
            </a:r>
            <a:r>
              <a:rPr lang="ru-RU" dirty="0" err="1"/>
              <a:t>оош</a:t>
            </a:r>
            <a:endParaRPr lang="ru-RU" dirty="0"/>
          </a:p>
          <a:p>
            <a:pPr algn="r"/>
            <a:r>
              <a:rPr lang="ru-RU" dirty="0"/>
              <a:t>Банникова </a:t>
            </a:r>
            <a:r>
              <a:rPr lang="ru-RU" dirty="0" err="1"/>
              <a:t>с.П</a:t>
            </a:r>
            <a:r>
              <a:rPr lang="ru-RU" dirty="0"/>
              <a:t>.</a:t>
            </a:r>
          </a:p>
          <a:p>
            <a:pPr algn="r"/>
            <a:endParaRPr lang="ru-RU" dirty="0"/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35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A645FD-12F4-40EF-BCE8-2012CA001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</a:rPr>
              <a:t>Вопрос: </a:t>
            </a:r>
            <a:r>
              <a:rPr lang="ru-RU" dirty="0"/>
              <a:t>подумайте, что могут означать цвета золотой, серебряный, красный, зелёный, черный?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5516899-1BD1-4EFA-9939-3288818B260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9983" y="2330093"/>
            <a:ext cx="10628243" cy="3909390"/>
          </a:xfrm>
        </p:spPr>
        <p:txBody>
          <a:bodyPr/>
          <a:lstStyle/>
          <a:p>
            <a:pPr>
              <a:buNone/>
            </a:pPr>
            <a:r>
              <a:rPr lang="ru-RU" sz="2400" b="1" dirty="0">
                <a:solidFill>
                  <a:srgbClr val="FFC000"/>
                </a:solidFill>
              </a:rPr>
              <a:t>Золотой</a:t>
            </a:r>
            <a:r>
              <a:rPr lang="ru-RU" sz="2400" dirty="0"/>
              <a:t> – богатство, сила, верность, постоянство. </a:t>
            </a:r>
          </a:p>
          <a:p>
            <a:pPr>
              <a:buNone/>
            </a:pPr>
            <a:r>
              <a:rPr lang="ru-RU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Серебряный</a:t>
            </a:r>
            <a:r>
              <a:rPr lang="ru-RU" sz="2400" dirty="0"/>
              <a:t> – невинность, чистота, девственность. </a:t>
            </a:r>
          </a:p>
          <a:p>
            <a:pPr>
              <a:buNone/>
            </a:pPr>
            <a:r>
              <a:rPr lang="ru-RU" sz="2400" b="1" dirty="0">
                <a:solidFill>
                  <a:srgbClr val="00B0F0"/>
                </a:solidFill>
              </a:rPr>
              <a:t>Голубой</a:t>
            </a:r>
            <a:r>
              <a:rPr lang="ru-RU" sz="2400" dirty="0"/>
              <a:t> – величие, красота, ясность. </a:t>
            </a:r>
          </a:p>
          <a:p>
            <a:pPr>
              <a:buNone/>
            </a:pPr>
            <a:r>
              <a:rPr lang="ru-RU" sz="2400" b="1" dirty="0">
                <a:solidFill>
                  <a:srgbClr val="FF0000"/>
                </a:solidFill>
              </a:rPr>
              <a:t>Красный</a:t>
            </a:r>
            <a:r>
              <a:rPr lang="ru-RU" sz="2400" dirty="0"/>
              <a:t> – храбрость, мужество. </a:t>
            </a:r>
          </a:p>
          <a:p>
            <a:pPr>
              <a:buNone/>
            </a:pPr>
            <a:r>
              <a:rPr lang="ru-RU" sz="2400" b="1" dirty="0">
                <a:solidFill>
                  <a:srgbClr val="00B050"/>
                </a:solidFill>
              </a:rPr>
              <a:t>Зеленый</a:t>
            </a:r>
            <a:r>
              <a:rPr lang="ru-RU" sz="2400" dirty="0"/>
              <a:t> – надежда, изобилие, свобода. </a:t>
            </a:r>
          </a:p>
          <a:p>
            <a:pPr>
              <a:buNone/>
            </a:pPr>
            <a:r>
              <a:rPr lang="ru-RU" sz="2400" b="1" dirty="0"/>
              <a:t>Черный</a:t>
            </a:r>
            <a:r>
              <a:rPr lang="ru-RU" sz="2400" dirty="0"/>
              <a:t> – скромность, ученость, печаль.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35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4DC77C-C60D-4DD5-AE08-2E5ADFD53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1333"/>
            <a:ext cx="10364451" cy="1596177"/>
          </a:xfrm>
        </p:spPr>
        <p:txBody>
          <a:bodyPr/>
          <a:lstStyle/>
          <a:p>
            <a:r>
              <a:rPr lang="ru-RU" dirty="0"/>
              <a:t>Что изображали на щите герба?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45E1D89-C126-4361-B64A-734AACC97AE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654842" y="2578430"/>
            <a:ext cx="1660126" cy="198217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E14A280-0297-406A-ACAD-4BEEE8E36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66" y="1864889"/>
            <a:ext cx="1695514" cy="17521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ACB6081-6D20-42C7-937A-359B0B99F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2066" y="1645723"/>
            <a:ext cx="1990073" cy="19713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69ACB64-BC2A-4D01-8671-FD740AE896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601" y="4381888"/>
            <a:ext cx="1686630" cy="19821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A9CB0E7-2D30-46E5-97EA-9BB6988F43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4312" y="4692064"/>
            <a:ext cx="2475078" cy="19134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DFFD6C7-7613-498D-B7C9-9DD9F9253B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9795" y="2252972"/>
            <a:ext cx="1990074" cy="212891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D406A13-C809-4739-93BC-E707ECB567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63527" y="4584317"/>
            <a:ext cx="1715844" cy="212891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EF2D0C6-924F-449F-B892-14ACA2E28D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38382" y="1465814"/>
            <a:ext cx="2017951" cy="222523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8469165-3F46-46C7-8E9F-B27C70AF309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94123" y="4028704"/>
            <a:ext cx="1871634" cy="206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1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4DF5F2-5E9D-4169-8C30-32F0AA088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9" y="268712"/>
            <a:ext cx="10364451" cy="1596177"/>
          </a:xfrm>
        </p:spPr>
        <p:txBody>
          <a:bodyPr/>
          <a:lstStyle/>
          <a:p>
            <a:r>
              <a:rPr lang="ru-RU" dirty="0"/>
              <a:t>Значение изображений растений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60CC927-A5F6-426B-BBCB-18BF3771090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28870" y="1779460"/>
            <a:ext cx="2086558" cy="229521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39E2A42-EBB2-45AD-BE51-BB94A80473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85" t="25714" r="27804" b="24921"/>
          <a:stretch/>
        </p:blipFill>
        <p:spPr>
          <a:xfrm>
            <a:off x="2046801" y="4074674"/>
            <a:ext cx="2663688" cy="25650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B985D57-8196-4029-BB84-6307AB27DC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4768" y="1779460"/>
            <a:ext cx="2629590" cy="338997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34ADC90-33F5-4C55-8153-36370969B9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4571" y="4277493"/>
            <a:ext cx="2825057" cy="236023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8A70C42-8958-41CE-BEDE-DF101F73A2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7899" y="1636274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7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CA9DA1-1C7C-4947-9FCB-D6F9F6457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245" y="0"/>
            <a:ext cx="10364451" cy="1596177"/>
          </a:xfrm>
        </p:spPr>
        <p:txBody>
          <a:bodyPr/>
          <a:lstStyle/>
          <a:p>
            <a:r>
              <a:rPr lang="ru-RU" dirty="0"/>
              <a:t>Герб России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1F3287A-3E9C-4846-9D81-0606D825F4F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71978" y="1407708"/>
            <a:ext cx="3810330" cy="45955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75E8C0A-12C9-4850-A00C-9EFB48D89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322" y="1384638"/>
            <a:ext cx="3810330" cy="11522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F453870-3FAF-4EF5-9FE2-9A2CE080DD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4870" y="2680168"/>
            <a:ext cx="3810330" cy="115224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120118D-0FFC-4596-9A84-B1C84E7780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5322" y="3999794"/>
            <a:ext cx="3810330" cy="11522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6548512-63C4-4DC9-99A6-AAF558175F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4870" y="5250425"/>
            <a:ext cx="3810330" cy="847417"/>
          </a:xfrm>
          <a:prstGeom prst="rect">
            <a:avLst/>
          </a:prstGeom>
        </p:spPr>
      </p:pic>
      <p:sp>
        <p:nvSpPr>
          <p:cNvPr id="10" name="Line 6">
            <a:extLst>
              <a:ext uri="{FF2B5EF4-FFF2-40B4-BE49-F238E27FC236}">
                <a16:creationId xmlns:a16="http://schemas.microsoft.com/office/drawing/2014/main" xmlns="" id="{0DE41115-3C87-4390-96DA-BC5F1A3AB06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51274" y="2149785"/>
            <a:ext cx="1784047" cy="847416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6">
            <a:extLst>
              <a:ext uri="{FF2B5EF4-FFF2-40B4-BE49-F238E27FC236}">
                <a16:creationId xmlns:a16="http://schemas.microsoft.com/office/drawing/2014/main" xmlns="" id="{BE642476-D51A-471C-9767-9F9E452D761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17913" y="2279373"/>
            <a:ext cx="3117408" cy="1149626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6">
            <a:extLst>
              <a:ext uri="{FF2B5EF4-FFF2-40B4-BE49-F238E27FC236}">
                <a16:creationId xmlns:a16="http://schemas.microsoft.com/office/drawing/2014/main" xmlns="" id="{7CD5E957-6780-4B1B-ACB4-6999ADA44FE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98712" y="3908529"/>
            <a:ext cx="4401295" cy="66738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6">
            <a:extLst>
              <a:ext uri="{FF2B5EF4-FFF2-40B4-BE49-F238E27FC236}">
                <a16:creationId xmlns:a16="http://schemas.microsoft.com/office/drawing/2014/main" xmlns="" id="{3643B924-870B-4D63-B0D4-B2C6FFBF244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78086" y="4537110"/>
            <a:ext cx="2057234" cy="379339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6">
            <a:extLst>
              <a:ext uri="{FF2B5EF4-FFF2-40B4-BE49-F238E27FC236}">
                <a16:creationId xmlns:a16="http://schemas.microsoft.com/office/drawing/2014/main" xmlns="" id="{9072839A-2B2E-461A-B48C-1F75F68B35B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46347" y="3680398"/>
            <a:ext cx="2888972" cy="2084298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93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45A17E-DE44-44AB-B6BC-837D9FF7F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10040"/>
            <a:ext cx="10364451" cy="1596177"/>
          </a:xfrm>
        </p:spPr>
        <p:txBody>
          <a:bodyPr/>
          <a:lstStyle/>
          <a:p>
            <a:r>
              <a:rPr lang="ru-RU" dirty="0"/>
              <a:t>Гербы городов России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0F27F7A-543F-4433-BAA8-C4EEF647B35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8892F5C-B9E4-4989-B245-97C46B23D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391" y="1334677"/>
            <a:ext cx="7030592" cy="527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6A76FC-CFB4-4822-9CEC-9ECFAED47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585967" cy="1596177"/>
          </a:xfrm>
        </p:spPr>
        <p:txBody>
          <a:bodyPr/>
          <a:lstStyle/>
          <a:p>
            <a:pPr algn="l"/>
            <a:r>
              <a:rPr lang="ru-RU" dirty="0"/>
              <a:t>Гербы г. Ростов-на-Дону и </a:t>
            </a:r>
            <a:r>
              <a:rPr lang="ru-RU" dirty="0" smtClean="0"/>
              <a:t>г. Миллерово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ECD865C-8257-43E8-9324-0951D726276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97309" y="2223844"/>
            <a:ext cx="4055791" cy="4046447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29337F25-9978-4FBD-BDD2-8480782E55D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7538901" y="2366963"/>
            <a:ext cx="3029165" cy="437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45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1E852B-F932-423E-832F-02A7DCB30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0"/>
            <a:ext cx="10364451" cy="1596177"/>
          </a:xfrm>
        </p:spPr>
        <p:txBody>
          <a:bodyPr/>
          <a:lstStyle/>
          <a:p>
            <a:r>
              <a:rPr lang="ru-RU" dirty="0"/>
              <a:t>что такое эмблема?</a:t>
            </a:r>
            <a:br>
              <a:rPr lang="ru-RU" dirty="0"/>
            </a:br>
            <a:r>
              <a:rPr lang="ru-RU" sz="2000" dirty="0"/>
              <a:t>(стр.138)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85BC4D8-DBB3-4E26-A5DC-B20A4E410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831" y="1415809"/>
            <a:ext cx="4745712" cy="4984991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FA39BC9B-8B99-4406-9F0E-A42EEDC65EC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21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C4B93D-C4D7-4CEB-9328-B442AD6B0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25388"/>
            <a:ext cx="10364451" cy="1596177"/>
          </a:xfrm>
        </p:spPr>
        <p:txBody>
          <a:bodyPr/>
          <a:lstStyle/>
          <a:p>
            <a:r>
              <a:rPr lang="ru-RU" dirty="0"/>
              <a:t>Эмблему можно создать онлайн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2EF3D6E-E183-44E8-AB16-3034A49BFD8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97121" y="1537252"/>
            <a:ext cx="3795422" cy="237213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75E589C-0FF0-4E2F-A717-77BB23CD57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9" t="10345" r="995" b="4710"/>
          <a:stretch/>
        </p:blipFill>
        <p:spPr>
          <a:xfrm>
            <a:off x="4668717" y="2723322"/>
            <a:ext cx="7504732" cy="373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3A1346-587C-462F-A339-FC48B9327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305" y="0"/>
            <a:ext cx="10364451" cy="1596177"/>
          </a:xfrm>
        </p:spPr>
        <p:txBody>
          <a:bodyPr/>
          <a:lstStyle/>
          <a:p>
            <a:r>
              <a:rPr lang="ru-RU" dirty="0"/>
              <a:t>Проверим нашу таблицу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D39085AD-CA22-4537-9E5F-E5C4280D0C79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52269027"/>
              </p:ext>
            </p:extLst>
          </p:nvPr>
        </p:nvGraphicFramePr>
        <p:xfrm>
          <a:off x="516836" y="1287043"/>
          <a:ext cx="11383617" cy="57927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8629">
                  <a:extLst>
                    <a:ext uri="{9D8B030D-6E8A-4147-A177-3AD203B41FA5}">
                      <a16:colId xmlns:a16="http://schemas.microsoft.com/office/drawing/2014/main" xmlns="" val="4249538126"/>
                    </a:ext>
                  </a:extLst>
                </a:gridCol>
                <a:gridCol w="3812494">
                  <a:extLst>
                    <a:ext uri="{9D8B030D-6E8A-4147-A177-3AD203B41FA5}">
                      <a16:colId xmlns:a16="http://schemas.microsoft.com/office/drawing/2014/main" xmlns="" val="2972616908"/>
                    </a:ext>
                  </a:extLst>
                </a:gridCol>
                <a:gridCol w="3812494">
                  <a:extLst>
                    <a:ext uri="{9D8B030D-6E8A-4147-A177-3AD203B41FA5}">
                      <a16:colId xmlns:a16="http://schemas.microsoft.com/office/drawing/2014/main" xmlns="" val="206068488"/>
                    </a:ext>
                  </a:extLst>
                </a:gridCol>
              </a:tblGrid>
              <a:tr h="5850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Характеристика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Герб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Эмблема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37374888"/>
                  </a:ext>
                </a:extLst>
              </a:tr>
              <a:tr h="818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Что означают (определение)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условное изображение, являющееся символом и отличительным знаком государства, города, рода или отдельного лица, отражающее исторические традиции владельца.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условное, символическое изображение какого-либо понятия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10338763"/>
                  </a:ext>
                </a:extLst>
              </a:tr>
              <a:tr h="5842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Из чего состоят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Корона, щитодержатель, немёт, щит, девиз, изображения животных, растений, разные цвета.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буквы и упрощенное изображение 2-3-х предметов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93233430"/>
                  </a:ext>
                </a:extLst>
              </a:tr>
              <a:tr h="5842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Где применяются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гербы государств, городов, семей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фирмы, организации, продукция, спорт и т.д.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11176524"/>
                  </a:ext>
                </a:extLst>
              </a:tr>
              <a:tr h="1196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Что нужно знать и уметь для изготовления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историю, значение символов, правила составления, геральдику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основное содержание понятия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66479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0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F747A7-072C-41C3-AF1E-2781B0DDE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41439"/>
            <a:ext cx="10364451" cy="1596177"/>
          </a:xfrm>
        </p:spPr>
        <p:txBody>
          <a:bodyPr/>
          <a:lstStyle/>
          <a:p>
            <a:r>
              <a:rPr lang="ru-RU" dirty="0"/>
              <a:t>Практическая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FCDC6F8-2C61-42B0-A050-564C56C84AF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2800" dirty="0"/>
              <a:t>Стр. 139, задание 5</a:t>
            </a:r>
          </a:p>
          <a:p>
            <a:pPr marL="0" indent="0">
              <a:buNone/>
            </a:pPr>
            <a:r>
              <a:rPr lang="ru-RU" sz="2800" dirty="0"/>
              <a:t>Создайте герб своей семьи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1589010-AC9A-4619-9EEC-618D57524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6177" y="1616764"/>
            <a:ext cx="3406314" cy="494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2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2A038F-A4EF-4ACA-8BB9-F7487780C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626" y="419734"/>
            <a:ext cx="10364451" cy="93198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Цель урока:</a:t>
            </a:r>
            <a:b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</a:rPr>
              <a:t>Знакомство с геральдической символикой на примере гербов и эмблем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75D69CC-CE5D-4B8E-A9EA-900A2243B4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783" y="1457740"/>
            <a:ext cx="11516139" cy="512859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1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</a:p>
          <a:p>
            <a:pPr marL="0" indent="0" algn="l">
              <a:buNone/>
            </a:pPr>
            <a:r>
              <a:rPr lang="ru-RU" sz="1600" b="1" i="0" u="sng" dirty="0">
                <a:solidFill>
                  <a:srgbClr val="000000"/>
                </a:solidFill>
                <a:effectLst/>
              </a:rPr>
              <a:t>Личностные:</a:t>
            </a:r>
            <a:endParaRPr lang="ru-RU" sz="1600" b="0" i="0" dirty="0">
              <a:solidFill>
                <a:srgbClr val="000000"/>
              </a:solidFill>
              <a:effectLst/>
            </a:endParaRP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</a:rPr>
              <a:t>-Формирование основ художественной культуры.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</a:rPr>
              <a:t>-Развитие эстетического сознания через освоение творческой деятельности эстетического характера.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</a:rPr>
              <a:t>- Развитие ассоциативно- образного мышления, фантазии, навыков работы с художественными материалами.</a:t>
            </a:r>
          </a:p>
          <a:p>
            <a:pPr marL="0" indent="0" algn="l">
              <a:buNone/>
            </a:pPr>
            <a:r>
              <a:rPr lang="ru-RU" sz="1600" b="1" i="0" u="sng" dirty="0">
                <a:solidFill>
                  <a:srgbClr val="000000"/>
                </a:solidFill>
                <a:effectLst/>
              </a:rPr>
              <a:t>Метапредметные:</a:t>
            </a:r>
            <a:endParaRPr lang="ru-RU" sz="1600" b="0" i="0" dirty="0">
              <a:solidFill>
                <a:srgbClr val="000000"/>
              </a:solidFill>
              <a:effectLst/>
            </a:endParaRP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</a:rPr>
              <a:t>Формировать умения самостоятельно определять цели своего обучения, ставить и формулировать для себя новые задачи в учебе и познавательной деятельности.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</a:rPr>
              <a:t>Развивать умение осознанно использовать речевые средства в соответствии с задачей коммуникации.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</a:rPr>
              <a:t>Формулирование и развитие гражданской позиции, мышления и умения применять его в социальной практике.</a:t>
            </a:r>
          </a:p>
          <a:p>
            <a:pPr marL="0" indent="0" algn="l">
              <a:buNone/>
            </a:pPr>
            <a:r>
              <a:rPr lang="ru-RU" sz="1600" b="1" i="0" u="sng" dirty="0">
                <a:solidFill>
                  <a:srgbClr val="000000"/>
                </a:solidFill>
                <a:effectLst/>
              </a:rPr>
              <a:t>Предметные:</a:t>
            </a:r>
          </a:p>
          <a:p>
            <a:pPr marL="0" indent="0" algn="l">
              <a:buNone/>
            </a:pPr>
            <a:r>
              <a:rPr lang="ru-RU" sz="1600" b="0" i="0" dirty="0">
                <a:solidFill>
                  <a:srgbClr val="000000"/>
                </a:solidFill>
                <a:effectLst/>
              </a:rPr>
              <a:t>Знакомство с формами, цветовой символикой и негеральдическими фигурами гербов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</a:rPr>
              <a:t>Содействовать развитию эстетического вкуса, художественного мышления обучающихся, воспитывать интерес к истории, уважение к культуре и символике своей страны, своего города, края.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</a:rPr>
              <a:t>Упражнять обучающихся в использовании различных материалов и средств художественной выразительности для передачи замысла в собственной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553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BB5743-C576-4EDA-B516-98034A42E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Выполните короткий тест.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дайте ответы – да/нет на вопросы: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64FF917-DC88-440B-83DE-57F2EFF8E41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Я понял (а), что знания полученные ранее необходимы.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Мне было легко и интересно работать в паре или одному.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На уроке я старался (</a:t>
            </a:r>
            <a:r>
              <a:rPr lang="ru-RU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лась</a:t>
            </a: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 и собой доволен (а).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Все вопросы были решены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AD1C152-802D-4176-992F-195982555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1044" y="4572352"/>
            <a:ext cx="3226102" cy="215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4DC35F-EB12-4D5C-9C7C-FACBB54F2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BCB90BD-5FAA-4EE8-A1FD-E2D92FDD0D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Подготовить сообщение о любой выставке современного декоративного искусства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59DA233-4D67-4F8A-A895-5F323B2846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873" b="19305"/>
          <a:stretch/>
        </p:blipFill>
        <p:spPr>
          <a:xfrm>
            <a:off x="2863121" y="3597639"/>
            <a:ext cx="5846163" cy="271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9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00AF9A-A59B-477B-B696-E3311BD51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F759820-F4EC-403B-8DAF-D6B869E1BE8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https://youtu.be/IR0CxiVyusY</a:t>
            </a:r>
            <a:endParaRPr lang="ru-RU" dirty="0"/>
          </a:p>
          <a:p>
            <a:r>
              <a:rPr lang="en-US" dirty="0">
                <a:hlinkClick r:id="rId3"/>
              </a:rPr>
              <a:t>https://yandex.ru/efir?stream_id=4434ca88faf0f158911c6f987f438975&amp;from_block=player_share_button_yavideo</a:t>
            </a:r>
            <a:endParaRPr lang="ru-RU" dirty="0"/>
          </a:p>
          <a:p>
            <a:r>
              <a:rPr lang="en-US" dirty="0">
                <a:hlinkClick r:id="rId4"/>
              </a:rPr>
              <a:t>https://www.rastut-goda.ru/family-council/5935-gerb-semi-svoimi-rukami-kak-sozdat-gerb-semi.html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78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5413E4-7491-4775-A3F8-3824AEE7E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 чем будем говорить?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0318BBE-EDEA-40EE-BAED-616ACE0B41C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7200" dirty="0" err="1"/>
              <a:t>Ргеб</a:t>
            </a:r>
            <a:endParaRPr lang="ru-RU" sz="7200" dirty="0"/>
          </a:p>
          <a:p>
            <a:r>
              <a:rPr lang="ru-RU" sz="7200" dirty="0"/>
              <a:t>герб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D07E124-6479-4994-8C63-852BE927583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8000" dirty="0" err="1"/>
              <a:t>Мбэелам</a:t>
            </a:r>
            <a:endParaRPr lang="ru-RU" sz="8000" dirty="0"/>
          </a:p>
          <a:p>
            <a:r>
              <a:rPr lang="ru-RU" sz="8000" dirty="0"/>
              <a:t>эмблема</a:t>
            </a:r>
          </a:p>
        </p:txBody>
      </p:sp>
    </p:spTree>
    <p:extLst>
      <p:ext uri="{BB962C8B-B14F-4D97-AF65-F5344CB8AC3E}">
        <p14:creationId xmlns:p14="http://schemas.microsoft.com/office/powerpoint/2010/main" val="414783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9D6EFD-9B19-42D7-BD0D-E7ABFA914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5791" y="457198"/>
            <a:ext cx="7567617" cy="609601"/>
          </a:xfrm>
        </p:spPr>
        <p:txBody>
          <a:bodyPr/>
          <a:lstStyle/>
          <a:p>
            <a:r>
              <a:rPr lang="ru-RU" b="1" dirty="0"/>
              <a:t>Наши цели и задачи: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43B9D4C-551A-4E99-B985-EF452A2B60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61" y="1895061"/>
            <a:ext cx="10681879" cy="3909392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Нам надо узнать:</a:t>
            </a:r>
          </a:p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гербы и  эмблемы. </a:t>
            </a:r>
          </a:p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чего они состоят</a:t>
            </a:r>
          </a:p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чем их различие? </a:t>
            </a:r>
          </a:p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их изготавливают? </a:t>
            </a:r>
          </a:p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Самим изготовить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762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3A1346-587C-462F-A339-FC48B9327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Изучаем, заполняем, сравниваем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xmlns="" id="{D39085AD-CA22-4537-9E5F-E5C4280D0C79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51589686"/>
              </p:ext>
            </p:extLst>
          </p:nvPr>
        </p:nvGraphicFramePr>
        <p:xfrm>
          <a:off x="1351722" y="2214695"/>
          <a:ext cx="8971723" cy="3768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2273">
                  <a:extLst>
                    <a:ext uri="{9D8B030D-6E8A-4147-A177-3AD203B41FA5}">
                      <a16:colId xmlns:a16="http://schemas.microsoft.com/office/drawing/2014/main" xmlns="" val="4249538126"/>
                    </a:ext>
                  </a:extLst>
                </a:gridCol>
                <a:gridCol w="3004725">
                  <a:extLst>
                    <a:ext uri="{9D8B030D-6E8A-4147-A177-3AD203B41FA5}">
                      <a16:colId xmlns:a16="http://schemas.microsoft.com/office/drawing/2014/main" xmlns="" val="2972616908"/>
                    </a:ext>
                  </a:extLst>
                </a:gridCol>
                <a:gridCol w="3004725">
                  <a:extLst>
                    <a:ext uri="{9D8B030D-6E8A-4147-A177-3AD203B41FA5}">
                      <a16:colId xmlns:a16="http://schemas.microsoft.com/office/drawing/2014/main" xmlns="" val="206068488"/>
                    </a:ext>
                  </a:extLst>
                </a:gridCol>
              </a:tblGrid>
              <a:tr h="5850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Характеристика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Герб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Эмблема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37374888"/>
                  </a:ext>
                </a:extLst>
              </a:tr>
              <a:tr h="818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Что означают (определение)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10338763"/>
                  </a:ext>
                </a:extLst>
              </a:tr>
              <a:tr h="5842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Из чего состоят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93233430"/>
                  </a:ext>
                </a:extLst>
              </a:tr>
              <a:tr h="5842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Где применяются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11176524"/>
                  </a:ext>
                </a:extLst>
              </a:tr>
              <a:tr h="1196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Что нужно знать и уметь для изготовления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66479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17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CEF40F-0F8F-468A-BD8A-7C1648217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505" y="220952"/>
            <a:ext cx="10364451" cy="1596177"/>
          </a:xfrm>
        </p:spPr>
        <p:txBody>
          <a:bodyPr/>
          <a:lstStyle/>
          <a:p>
            <a:r>
              <a:rPr lang="ru-RU" dirty="0"/>
              <a:t>Угадайте 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3DA5F0C-2B5C-45EB-BE8E-D71226F01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58" y="1316429"/>
            <a:ext cx="4681578" cy="46815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943481E-BCD3-4432-B1CC-98EC506DC0CE}"/>
              </a:ext>
            </a:extLst>
          </p:cNvPr>
          <p:cNvSpPr txBox="1"/>
          <p:nvPr/>
        </p:nvSpPr>
        <p:spPr>
          <a:xfrm>
            <a:off x="1325217" y="5908238"/>
            <a:ext cx="15372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эмблема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98E7003-E47C-4BA4-BC4E-0877C8AF0F48}"/>
              </a:ext>
            </a:extLst>
          </p:cNvPr>
          <p:cNvSpPr txBox="1"/>
          <p:nvPr/>
        </p:nvSpPr>
        <p:spPr>
          <a:xfrm>
            <a:off x="9414951" y="5932511"/>
            <a:ext cx="12265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герб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xmlns="" id="{10260BB4-871E-41CE-8C52-76B71DB83C8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7288696" y="1924059"/>
            <a:ext cx="3764641" cy="3827386"/>
          </a:xfrm>
        </p:spPr>
      </p:pic>
    </p:spTree>
    <p:extLst>
      <p:ext uri="{BB962C8B-B14F-4D97-AF65-F5344CB8AC3E}">
        <p14:creationId xmlns:p14="http://schemas.microsoft.com/office/powerpoint/2010/main" val="393103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940C47-4740-4CCA-8269-C788EAA29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68712"/>
            <a:ext cx="10364451" cy="1596177"/>
          </a:xfrm>
        </p:spPr>
        <p:txBody>
          <a:bodyPr/>
          <a:lstStyle/>
          <a:p>
            <a:r>
              <a:rPr lang="ru-RU" dirty="0"/>
              <a:t>Что такое герб?</a:t>
            </a:r>
            <a:br>
              <a:rPr lang="ru-RU" dirty="0"/>
            </a:br>
            <a:r>
              <a:rPr lang="ru-RU" sz="2000" dirty="0"/>
              <a:t>Смотрим видео и заполняем табличку</a:t>
            </a:r>
            <a:endParaRPr lang="ru-RU" dirty="0"/>
          </a:p>
        </p:txBody>
      </p:sp>
      <p:pic>
        <p:nvPicPr>
          <p:cNvPr id="5" name="Объект 4">
            <a:hlinkClick r:id="rId2" action="ppaction://hlinkfile"/>
            <a:extLst>
              <a:ext uri="{FF2B5EF4-FFF2-40B4-BE49-F238E27FC236}">
                <a16:creationId xmlns:a16="http://schemas.microsoft.com/office/drawing/2014/main" xmlns="" id="{9FC8C606-F6B7-45FD-BCDA-DEC88D48EED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3763617" y="1533869"/>
            <a:ext cx="4717773" cy="5148270"/>
          </a:xfrm>
        </p:spPr>
      </p:pic>
    </p:spTree>
    <p:extLst>
      <p:ext uri="{BB962C8B-B14F-4D97-AF65-F5344CB8AC3E}">
        <p14:creationId xmlns:p14="http://schemas.microsoft.com/office/powerpoint/2010/main" val="72272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843302-C207-47DD-8E07-2CAAEE061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0"/>
            <a:ext cx="10364451" cy="1596177"/>
          </a:xfrm>
        </p:spPr>
        <p:txBody>
          <a:bodyPr/>
          <a:lstStyle/>
          <a:p>
            <a:r>
              <a:rPr lang="ru-RU" dirty="0"/>
              <a:t>Изучаем герб</a:t>
            </a:r>
            <a:br>
              <a:rPr lang="ru-RU" dirty="0"/>
            </a:br>
            <a:r>
              <a:rPr lang="ru-RU" dirty="0"/>
              <a:t>(</a:t>
            </a:r>
            <a:r>
              <a:rPr lang="ru-RU" sz="2000" dirty="0"/>
              <a:t>стр. 137</a:t>
            </a:r>
            <a:r>
              <a:rPr lang="ru-RU" dirty="0"/>
              <a:t>)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FF2503BA-5B5A-4829-ACAA-89C8BAF217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38" t="10219" r="15150" b="11288"/>
          <a:stretch/>
        </p:blipFill>
        <p:spPr>
          <a:xfrm>
            <a:off x="7608980" y="1285461"/>
            <a:ext cx="3954971" cy="44659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9D0DB0C-2219-4E6E-9B41-5E633E6D3468}"/>
              </a:ext>
            </a:extLst>
          </p:cNvPr>
          <p:cNvSpPr txBox="1"/>
          <p:nvPr/>
        </p:nvSpPr>
        <p:spPr>
          <a:xfrm>
            <a:off x="1084254" y="1543219"/>
            <a:ext cx="18585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Корона</a:t>
            </a:r>
            <a:endParaRPr lang="ru-RU" sz="2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B96E68F-9AB4-41D9-9F51-5F540C750A33}"/>
              </a:ext>
            </a:extLst>
          </p:cNvPr>
          <p:cNvSpPr txBox="1"/>
          <p:nvPr/>
        </p:nvSpPr>
        <p:spPr>
          <a:xfrm>
            <a:off x="730798" y="2858454"/>
            <a:ext cx="26346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итодержатель</a:t>
            </a:r>
            <a:endParaRPr lang="ru-RU" sz="2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80D49AD-0ABA-45E4-8B40-C30BEE390B6D}"/>
              </a:ext>
            </a:extLst>
          </p:cNvPr>
          <p:cNvSpPr txBox="1"/>
          <p:nvPr/>
        </p:nvSpPr>
        <p:spPr>
          <a:xfrm>
            <a:off x="1156553" y="2123621"/>
            <a:ext cx="13278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емёт</a:t>
            </a:r>
            <a:endParaRPr lang="ru-RU" sz="2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CDAA0EB-24F3-44DE-A5F5-2EEBD53A66BD}"/>
              </a:ext>
            </a:extLst>
          </p:cNvPr>
          <p:cNvSpPr txBox="1"/>
          <p:nvPr/>
        </p:nvSpPr>
        <p:spPr>
          <a:xfrm>
            <a:off x="1551169" y="3385898"/>
            <a:ext cx="9939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ит</a:t>
            </a:r>
            <a:endParaRPr lang="ru-RU" sz="2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396D101-2DB3-4239-A90F-8D584514C5FF}"/>
              </a:ext>
            </a:extLst>
          </p:cNvPr>
          <p:cNvSpPr txBox="1"/>
          <p:nvPr/>
        </p:nvSpPr>
        <p:spPr>
          <a:xfrm>
            <a:off x="1556083" y="3989023"/>
            <a:ext cx="16035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евиз</a:t>
            </a:r>
            <a:endParaRPr lang="ru-RU" sz="2800" dirty="0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7ACE68F4-B5F9-4315-959E-697D7B968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290172">
            <a:off x="5197629" y="2213428"/>
            <a:ext cx="3255956" cy="167478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8C5743AD-7501-4823-BA40-407A7F389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694327">
            <a:off x="5094254" y="1422613"/>
            <a:ext cx="3346414" cy="1721319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112BD20-680C-4748-AC94-B99082969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290172">
            <a:off x="6009842" y="874029"/>
            <a:ext cx="3332944" cy="171439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11123969-0D0B-4F3C-B060-8667994B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320085">
            <a:off x="5988997" y="2656354"/>
            <a:ext cx="3352001" cy="172419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6B9DF4F8-B966-4FD4-A99B-F732F3F9A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320085">
            <a:off x="5378212" y="3207106"/>
            <a:ext cx="3352001" cy="172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3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2A9223-B6C0-4A60-BB16-07916145E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497" y="154691"/>
            <a:ext cx="10364451" cy="1596177"/>
          </a:xfrm>
        </p:spPr>
        <p:txBody>
          <a:bodyPr/>
          <a:lstStyle/>
          <a:p>
            <a:r>
              <a:rPr lang="ru-RU" dirty="0"/>
              <a:t>Геральдика-это…</a:t>
            </a:r>
            <a:br>
              <a:rPr lang="ru-RU" dirty="0"/>
            </a:br>
            <a:r>
              <a:rPr lang="ru-RU" sz="2000" dirty="0"/>
              <a:t>(стр. 134)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6765BE-6019-4B5B-827B-7853F5A5E1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4973" y="1562957"/>
            <a:ext cx="10363826" cy="342410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– искусство составления гербов.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FB85D43-B512-42BD-B8C2-FC99E094D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886" y="2012867"/>
            <a:ext cx="2345630" cy="32283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78D4C4A-F863-4419-A0BD-F2A585A13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6409" y="3089031"/>
            <a:ext cx="2345631" cy="33183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16D7FCA-153A-4379-B67E-A8F959A79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1185" y="952779"/>
            <a:ext cx="2763884" cy="373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85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486</TotalTime>
  <Words>477</Words>
  <Application>Microsoft Office PowerPoint</Application>
  <PresentationFormat>Произвольный</PresentationFormat>
  <Paragraphs>103</Paragraphs>
  <Slides>22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Капля</vt:lpstr>
      <vt:lpstr>Открытый урок  по изо в 5 классе  «о чем рассказывают нам гербы и эмблемы»</vt:lpstr>
      <vt:lpstr>Цель урока: Знакомство с геральдической символикой на примере гербов и эмблем </vt:lpstr>
      <vt:lpstr>О чем будем говорить?</vt:lpstr>
      <vt:lpstr>Наши цели и задачи:</vt:lpstr>
      <vt:lpstr>Изучаем, заполняем, сравниваем</vt:lpstr>
      <vt:lpstr>Угадайте !</vt:lpstr>
      <vt:lpstr>Что такое герб? Смотрим видео и заполняем табличку</vt:lpstr>
      <vt:lpstr>Изучаем герб (стр. 137)</vt:lpstr>
      <vt:lpstr>Геральдика-это… (стр. 134)</vt:lpstr>
      <vt:lpstr>Вопрос: подумайте, что могут означать цвета золотой, серебряный, красный, зелёный, черный? </vt:lpstr>
      <vt:lpstr>Что изображали на щите герба? </vt:lpstr>
      <vt:lpstr>Значение изображений растений</vt:lpstr>
      <vt:lpstr>Герб России</vt:lpstr>
      <vt:lpstr>Гербы городов России</vt:lpstr>
      <vt:lpstr>Гербы г. Ростов-на-Дону и г. Миллерово</vt:lpstr>
      <vt:lpstr>что такое эмблема? (стр.138)</vt:lpstr>
      <vt:lpstr>Эмблему можно создать онлайн</vt:lpstr>
      <vt:lpstr>Проверим нашу таблицу</vt:lpstr>
      <vt:lpstr>Практическая работа</vt:lpstr>
      <vt:lpstr>Выполните короткий тест. дайте ответы – да/нет на вопросы: </vt:lpstr>
      <vt:lpstr>Домашнее задание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31</cp:revision>
  <dcterms:created xsi:type="dcterms:W3CDTF">2021-03-07T11:55:57Z</dcterms:created>
  <dcterms:modified xsi:type="dcterms:W3CDTF">2021-04-01T08:28:51Z</dcterms:modified>
</cp:coreProperties>
</file>