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76" r:id="rId3"/>
    <p:sldId id="277" r:id="rId4"/>
    <p:sldId id="282" r:id="rId5"/>
    <p:sldId id="281" r:id="rId6"/>
    <p:sldId id="280" r:id="rId7"/>
    <p:sldId id="279" r:id="rId8"/>
    <p:sldId id="285" r:id="rId9"/>
    <p:sldId id="283" r:id="rId10"/>
    <p:sldId id="278" r:id="rId11"/>
    <p:sldId id="287" r:id="rId12"/>
    <p:sldId id="286" r:id="rId13"/>
    <p:sldId id="293" r:id="rId14"/>
    <p:sldId id="288" r:id="rId15"/>
    <p:sldId id="292" r:id="rId16"/>
    <p:sldId id="294" r:id="rId17"/>
    <p:sldId id="291" r:id="rId18"/>
    <p:sldId id="29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811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26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98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068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26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1535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931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912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37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704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631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EED87-5FC9-4E76-A497-21622931EA02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B1839-C4D6-4166-AB0D-7FD1F066D2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102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33700" y="605116"/>
            <a:ext cx="660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Урок русского языка в 3 классе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1100" y="2027441"/>
            <a:ext cx="10223500" cy="2961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Тема </a:t>
            </a:r>
            <a:r>
              <a:rPr lang="ru-RU" sz="4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урока:</a:t>
            </a:r>
            <a:r>
              <a:rPr lang="ru-RU" sz="4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6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 имён                        существительных»</a:t>
            </a:r>
            <a:endParaRPr lang="ru-RU" sz="6000" b="1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4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0" t="141" r="2400" b="-1133"/>
          <a:stretch/>
        </p:blipFill>
        <p:spPr>
          <a:xfrm>
            <a:off x="1333500" y="0"/>
            <a:ext cx="9525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1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420143"/>
              </p:ext>
            </p:extLst>
          </p:nvPr>
        </p:nvGraphicFramePr>
        <p:xfrm>
          <a:off x="1079500" y="889000"/>
          <a:ext cx="10515600" cy="4572000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883912259"/>
                    </a:ext>
                  </a:extLst>
                </a:gridCol>
              </a:tblGrid>
              <a:tr h="3140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0" b="1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Имена </a:t>
                      </a:r>
                      <a:r>
                        <a:rPr lang="ru-RU" sz="6000" b="1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существительные по </a:t>
                      </a:r>
                      <a:r>
                        <a:rPr lang="ru-RU" sz="6000" b="1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родам </a:t>
                      </a:r>
                      <a:r>
                        <a:rPr lang="ru-RU" sz="6000" b="1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</a:t>
                      </a:r>
                      <a:r>
                        <a:rPr lang="ru-RU" sz="6000" b="1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изменяются.</a:t>
                      </a:r>
                      <a:r>
                        <a:rPr lang="ru-RU" sz="6000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60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60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Вот почему род – это постоянный признак имён существительных.</a:t>
                      </a:r>
                      <a:endParaRPr lang="ru-RU" sz="6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60567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764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109950"/>
              </p:ext>
            </p:extLst>
          </p:nvPr>
        </p:nvGraphicFramePr>
        <p:xfrm>
          <a:off x="190500" y="977900"/>
          <a:ext cx="9664700" cy="5469414"/>
        </p:xfrm>
        <a:graphic>
          <a:graphicData uri="http://schemas.openxmlformats.org/drawingml/2006/table">
            <a:tbl>
              <a:tblPr/>
              <a:tblGrid>
                <a:gridCol w="9664700">
                  <a:extLst>
                    <a:ext uri="{9D8B030D-6E8A-4147-A177-3AD203B41FA5}">
                      <a16:colId xmlns:a16="http://schemas.microsoft.com/office/drawing/2014/main" val="1331980642"/>
                    </a:ext>
                  </a:extLst>
                </a:gridCol>
              </a:tblGrid>
              <a:tr h="54694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</a:t>
                      </a:r>
                      <a:r>
                        <a:rPr lang="ru-RU" sz="54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Улетели </a:t>
                      </a: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журавли,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</a:t>
                      </a:r>
                      <a:r>
                        <a:rPr lang="ru-RU" sz="54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 </a:t>
                      </a: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грачи уже вдали.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</a:t>
                      </a:r>
                      <a:r>
                        <a:rPr lang="ru-RU" sz="54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Не </a:t>
                      </a: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успели оглянуться,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</a:t>
                      </a:r>
                      <a:r>
                        <a:rPr lang="ru-RU" sz="54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Вьюги </a:t>
                      </a: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снегу намели.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54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        </a:t>
                      </a:r>
                      <a:r>
                        <a:rPr lang="ru-RU" sz="54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</a:t>
                      </a:r>
                      <a:r>
                        <a:rPr lang="ru-RU" sz="36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ru-RU" sz="36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Вл. Приходько)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824208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900" y="4506357"/>
            <a:ext cx="2861733" cy="2146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00" y="138668"/>
            <a:ext cx="2123974" cy="245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68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119297"/>
              </p:ext>
            </p:extLst>
          </p:nvPr>
        </p:nvGraphicFramePr>
        <p:xfrm>
          <a:off x="1028700" y="622300"/>
          <a:ext cx="10325100" cy="5285740"/>
        </p:xfrm>
        <a:graphic>
          <a:graphicData uri="http://schemas.openxmlformats.org/drawingml/2006/table">
            <a:tbl>
              <a:tblPr/>
              <a:tblGrid>
                <a:gridCol w="10325100">
                  <a:extLst>
                    <a:ext uri="{9D8B030D-6E8A-4147-A177-3AD203B41FA5}">
                      <a16:colId xmlns:a16="http://schemas.microsoft.com/office/drawing/2014/main" val="2273239627"/>
                    </a:ext>
                  </a:extLst>
                </a:gridCol>
              </a:tblGrid>
              <a:tr h="5285740">
                <a:tc>
                  <a:txBody>
                    <a:bodyPr/>
                    <a:lstStyle/>
                    <a:p>
                      <a:pPr algn="l">
                        <a:spcAft>
                          <a:spcPts val="675"/>
                        </a:spcAft>
                      </a:pPr>
                      <a:r>
                        <a:rPr lang="ru-RU" sz="48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Чтобы узнать род имени существительного, которое стоит во множественном числе, надо поставить его в единственное число, в начальную форму. Начальная форма имени</a:t>
                      </a:r>
                      <a:r>
                        <a:rPr lang="ru-RU" sz="4800" b="1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4800" b="1" kern="0" dirty="0">
                          <a:solidFill>
                            <a:srgbClr val="333333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существительного отвечает на вопросы кто? что?</a:t>
                      </a:r>
                      <a:endParaRPr lang="ru-RU" sz="48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457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74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492211"/>
              </p:ext>
            </p:extLst>
          </p:nvPr>
        </p:nvGraphicFramePr>
        <p:xfrm>
          <a:off x="1238250" y="571500"/>
          <a:ext cx="10121900" cy="5120640"/>
        </p:xfrm>
        <a:graphic>
          <a:graphicData uri="http://schemas.openxmlformats.org/drawingml/2006/table">
            <a:tbl>
              <a:tblPr/>
              <a:tblGrid>
                <a:gridCol w="10121900">
                  <a:extLst>
                    <a:ext uri="{9D8B030D-6E8A-4147-A177-3AD203B41FA5}">
                      <a16:colId xmlns:a16="http://schemas.microsoft.com/office/drawing/2014/main" val="1348136048"/>
                    </a:ext>
                  </a:extLst>
                </a:gridCol>
              </a:tblGrid>
              <a:tr h="3361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  <a:r>
                        <a:rPr lang="ru-RU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</a:t>
                      </a:r>
                      <a:r>
                        <a:rPr lang="ru-RU" sz="4800" b="1" kern="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Алгоритм</a:t>
                      </a:r>
                      <a:endParaRPr lang="ru-RU" sz="48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i="1" kern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1) Ставлю имя существительное в начальную форму ( ед. число, вопросы  КТО? ЧТО?)</a:t>
                      </a:r>
                      <a:endParaRPr lang="ru-RU" sz="48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i="1" kern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2) Заменяю имя существительное одним из местоимений: он, она, оно.</a:t>
                      </a:r>
                      <a:endParaRPr lang="ru-RU" sz="48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i="1" kern="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3) Определю род.</a:t>
                      </a:r>
                      <a:endParaRPr lang="ru-RU" sz="48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32328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35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73300" y="368300"/>
            <a:ext cx="687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002060"/>
                </a:solidFill>
              </a:rPr>
              <a:t>Физминутка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4025" y="1291630"/>
            <a:ext cx="6515100" cy="4498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все вместе улыбнемся,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Подмигнем слегка друг другу,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Вправо, влево повернемся </a:t>
            </a:r>
            <a:endParaRPr lang="ru-RU" sz="2800" b="1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начнём ходить по кругу.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идеи победили,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Вверх взметнулись наши руки</a:t>
            </a:r>
            <a:r>
              <a:rPr lang="ru-RU" sz="2800" b="1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Груз забот с себя стряхнули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продолжим путь науки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413" y="111963"/>
            <a:ext cx="2286000" cy="2514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0" y="2107253"/>
            <a:ext cx="2286000" cy="2514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25" y="3136471"/>
            <a:ext cx="22860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67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19570" y="513834"/>
            <a:ext cx="10188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кластера "Имя существительное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dirty="0"/>
          </a:p>
        </p:txBody>
      </p:sp>
      <p:sp>
        <p:nvSpPr>
          <p:cNvPr id="72" name="Надпись 6"/>
          <p:cNvSpPr txBox="1">
            <a:spLocks noChangeArrowheads="1"/>
          </p:cNvSpPr>
          <p:nvPr/>
        </p:nvSpPr>
        <p:spPr bwMode="auto">
          <a:xfrm>
            <a:off x="3599258" y="1171232"/>
            <a:ext cx="4686299" cy="6895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4000" b="1" kern="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Существительное</a:t>
            </a:r>
            <a:endParaRPr lang="ru-RU" sz="4000" kern="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3" name="Надпись 7"/>
          <p:cNvSpPr txBox="1">
            <a:spLocks noChangeArrowheads="1"/>
          </p:cNvSpPr>
          <p:nvPr/>
        </p:nvSpPr>
        <p:spPr bwMode="auto">
          <a:xfrm>
            <a:off x="1215001" y="1825211"/>
            <a:ext cx="2066130" cy="6406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Кто? Что?</a:t>
            </a:r>
          </a:p>
        </p:txBody>
      </p:sp>
      <p:sp>
        <p:nvSpPr>
          <p:cNvPr id="74" name="Надпись 18"/>
          <p:cNvSpPr txBox="1">
            <a:spLocks noChangeArrowheads="1"/>
          </p:cNvSpPr>
          <p:nvPr/>
        </p:nvSpPr>
        <p:spPr bwMode="auto">
          <a:xfrm>
            <a:off x="1261269" y="2965651"/>
            <a:ext cx="3122612" cy="995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Одушевлённые</a:t>
            </a:r>
          </a:p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Неодушевлённые</a:t>
            </a:r>
          </a:p>
          <a:p>
            <a:pPr>
              <a:spcAft>
                <a:spcPts val="0"/>
              </a:spcAft>
            </a:pPr>
            <a:r>
              <a:rPr lang="ru-RU" sz="14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75" name="Надпись 17"/>
          <p:cNvSpPr txBox="1">
            <a:spLocks noChangeArrowheads="1"/>
          </p:cNvSpPr>
          <p:nvPr/>
        </p:nvSpPr>
        <p:spPr bwMode="auto">
          <a:xfrm>
            <a:off x="1465594" y="4505325"/>
            <a:ext cx="3030537" cy="1114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Собственные</a:t>
            </a:r>
          </a:p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Нарицательные</a:t>
            </a:r>
          </a:p>
        </p:txBody>
      </p:sp>
      <p:sp>
        <p:nvSpPr>
          <p:cNvPr id="76" name="Надпись 9"/>
          <p:cNvSpPr txBox="1">
            <a:spLocks noChangeArrowheads="1"/>
          </p:cNvSpPr>
          <p:nvPr/>
        </p:nvSpPr>
        <p:spPr bwMode="auto">
          <a:xfrm>
            <a:off x="7775575" y="2013723"/>
            <a:ext cx="3273425" cy="19470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Единственное </a:t>
            </a: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число</a:t>
            </a:r>
          </a:p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Множественное число</a:t>
            </a:r>
          </a:p>
        </p:txBody>
      </p:sp>
      <p:sp>
        <p:nvSpPr>
          <p:cNvPr id="77" name="Надпись 8"/>
          <p:cNvSpPr txBox="1">
            <a:spLocks noChangeArrowheads="1"/>
          </p:cNvSpPr>
          <p:nvPr/>
        </p:nvSpPr>
        <p:spPr bwMode="auto">
          <a:xfrm>
            <a:off x="4991100" y="4286248"/>
            <a:ext cx="1910755" cy="1485900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000" b="1" kern="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Мужской род</a:t>
            </a:r>
          </a:p>
          <a:p>
            <a:pPr>
              <a:spcAft>
                <a:spcPts val="0"/>
              </a:spcAft>
            </a:pPr>
            <a:r>
              <a:rPr lang="ru-RU" sz="2000" b="1" kern="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Женский род</a:t>
            </a:r>
          </a:p>
          <a:p>
            <a:pPr>
              <a:spcAft>
                <a:spcPts val="0"/>
              </a:spcAft>
            </a:pPr>
            <a:r>
              <a:rPr lang="ru-RU" sz="2000" b="1" kern="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Средний род</a:t>
            </a:r>
            <a:endParaRPr lang="ru-RU" sz="2000" b="1" kern="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8" name="Надпись 10"/>
          <p:cNvSpPr txBox="1">
            <a:spLocks noChangeArrowheads="1"/>
          </p:cNvSpPr>
          <p:nvPr/>
        </p:nvSpPr>
        <p:spPr bwMode="auto">
          <a:xfrm>
            <a:off x="7550943" y="4662488"/>
            <a:ext cx="3498057" cy="11096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kern="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cxnSp>
        <p:nvCxnSpPr>
          <p:cNvPr id="79" name="Прямая со стрелкой 78"/>
          <p:cNvCxnSpPr>
            <a:cxnSpLocks noChangeShapeType="1"/>
          </p:cNvCxnSpPr>
          <p:nvPr/>
        </p:nvCxnSpPr>
        <p:spPr bwMode="auto">
          <a:xfrm flipH="1">
            <a:off x="3260509" y="1894132"/>
            <a:ext cx="571500" cy="54455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Прямая со стрелкой 80"/>
          <p:cNvCxnSpPr>
            <a:cxnSpLocks noChangeShapeType="1"/>
          </p:cNvCxnSpPr>
          <p:nvPr/>
        </p:nvCxnSpPr>
        <p:spPr bwMode="auto">
          <a:xfrm flipH="1">
            <a:off x="3873500" y="1909892"/>
            <a:ext cx="649289" cy="10492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Прямая со стрелкой 81"/>
          <p:cNvCxnSpPr>
            <a:cxnSpLocks noChangeShapeType="1"/>
          </p:cNvCxnSpPr>
          <p:nvPr/>
        </p:nvCxnSpPr>
        <p:spPr bwMode="auto">
          <a:xfrm flipH="1">
            <a:off x="4496131" y="1924795"/>
            <a:ext cx="736762" cy="258053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Прямая со стрелкой 82"/>
          <p:cNvCxnSpPr>
            <a:cxnSpLocks noChangeShapeType="1"/>
          </p:cNvCxnSpPr>
          <p:nvPr/>
        </p:nvCxnSpPr>
        <p:spPr bwMode="auto">
          <a:xfrm>
            <a:off x="5659629" y="1885375"/>
            <a:ext cx="57944" cy="241443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Прямая со стрелкой 83"/>
          <p:cNvCxnSpPr>
            <a:cxnSpLocks noChangeShapeType="1"/>
          </p:cNvCxnSpPr>
          <p:nvPr/>
        </p:nvCxnSpPr>
        <p:spPr bwMode="auto">
          <a:xfrm>
            <a:off x="5949550" y="1894132"/>
            <a:ext cx="1603776" cy="2768356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Прямая со стрелкой 84"/>
          <p:cNvCxnSpPr>
            <a:cxnSpLocks noChangeShapeType="1"/>
          </p:cNvCxnSpPr>
          <p:nvPr/>
        </p:nvCxnSpPr>
        <p:spPr bwMode="auto">
          <a:xfrm>
            <a:off x="6901855" y="1909892"/>
            <a:ext cx="896144" cy="147441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1200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333937"/>
              </p:ext>
            </p:extLst>
          </p:nvPr>
        </p:nvGraphicFramePr>
        <p:xfrm>
          <a:off x="2438400" y="546102"/>
          <a:ext cx="7480299" cy="6018625"/>
        </p:xfrm>
        <a:graphic>
          <a:graphicData uri="http://schemas.openxmlformats.org/drawingml/2006/table">
            <a:tbl>
              <a:tblPr firstRow="1" firstCol="1" bandRow="1"/>
              <a:tblGrid>
                <a:gridCol w="3497060">
                  <a:extLst>
                    <a:ext uri="{9D8B030D-6E8A-4147-A177-3AD203B41FA5}">
                      <a16:colId xmlns:a16="http://schemas.microsoft.com/office/drawing/2014/main" val="207198338"/>
                    </a:ext>
                  </a:extLst>
                </a:gridCol>
                <a:gridCol w="3983239">
                  <a:extLst>
                    <a:ext uri="{9D8B030D-6E8A-4147-A177-3AD203B41FA5}">
                      <a16:colId xmlns:a16="http://schemas.microsoft.com/office/drawing/2014/main" val="1459956589"/>
                    </a:ext>
                  </a:extLst>
                </a:gridCol>
              </a:tblGrid>
              <a:tr h="33710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Лист самооценки</a:t>
                      </a:r>
                      <a:endParaRPr lang="ru-RU" sz="2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5959696"/>
                  </a:ext>
                </a:extLst>
              </a:tr>
              <a:tr h="311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1.На уроке я работал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активно/пассивно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6601774"/>
                  </a:ext>
                </a:extLst>
              </a:tr>
              <a:tr h="311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2.Своей работой на уроке 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доволен/ не доволен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585417"/>
                  </a:ext>
                </a:extLst>
              </a:tr>
              <a:tr h="311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 Урок для меня показался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коротким/ длинным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1973484"/>
                  </a:ext>
                </a:extLst>
              </a:tr>
              <a:tr h="311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4. За урок 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устал/ не устал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442030"/>
                  </a:ext>
                </a:extLst>
              </a:tr>
              <a:tr h="31137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5.Материал урока мне был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понятен/ не понятен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полезен/бесполезен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83664"/>
                  </a:ext>
                </a:extLst>
              </a:tr>
              <a:tr h="6481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932321"/>
                  </a:ext>
                </a:extLst>
              </a:tr>
              <a:tr h="311370">
                <a:tc>
                  <a:txBody>
                    <a:bodyPr/>
                    <a:lstStyle/>
                    <a:p>
                      <a:pPr algn="l"/>
                      <a:r>
                        <a:rPr lang="ru-RU" sz="2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Моя оценка: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Оценка учителя: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6153614"/>
                  </a:ext>
                </a:extLst>
              </a:tr>
              <a:tr h="62274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</a:t>
                      </a:r>
                      <a:r>
                        <a:rPr lang="ru-RU" sz="2000" b="1" kern="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8 –10 баллов</a:t>
                      </a: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Я доволен своей работой.</a:t>
                      </a:r>
                      <a:endParaRPr lang="ru-RU" sz="2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40059"/>
                  </a:ext>
                </a:extLst>
              </a:tr>
              <a:tr h="33710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ru-RU" sz="2000" b="1" kern="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6 –7 баллов</a:t>
                      </a: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Я старался, но не всё получилось.</a:t>
                      </a: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4999969"/>
                  </a:ext>
                </a:extLst>
              </a:tr>
              <a:tr h="31137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ru-RU" sz="2000" b="1" kern="8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меньше 6 баллов</a:t>
                      </a: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Я недоволен своей работой</a:t>
                      </a:r>
                      <a:endParaRPr lang="ru-RU" sz="2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9977122"/>
                  </a:ext>
                </a:extLst>
              </a:tr>
              <a:tr h="93411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Работал активно, результатом доволен.</a:t>
                      </a:r>
                      <a:endParaRPr lang="ru-RU" sz="2000" kern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Работал не в полную силу, хочу улучшить результат.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470842"/>
                  </a:ext>
                </a:extLst>
              </a:tr>
              <a:tr h="622740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Сегодняшний урок показался мне…..</a:t>
                      </a:r>
                      <a:endParaRPr lang="ru-RU" sz="2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873349"/>
                  </a:ext>
                </a:extLst>
              </a:tr>
              <a:tr h="337106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kern="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4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2795953"/>
                  </a:ext>
                </a:extLst>
              </a:tr>
            </a:tbl>
          </a:graphicData>
        </a:graphic>
      </p:graphicFrame>
      <p:sp>
        <p:nvSpPr>
          <p:cNvPr id="19" name="Прямоугольник 18" descr="https://docs.google.com/drawings/d/sE2vfLTQK0j134hmrry57Ng/image?parent=12fWi84GRFmUXNqY0V6Y3wCRDy5_2JIscMvxsqg0ZJMY&amp;rev=1&amp;h=32&amp;w=29&amp;ac=1"/>
          <p:cNvSpPr>
            <a:spLocks noChangeAspect="1" noChangeArrowheads="1"/>
          </p:cNvSpPr>
          <p:nvPr/>
        </p:nvSpPr>
        <p:spPr bwMode="auto">
          <a:xfrm>
            <a:off x="3903461" y="2080437"/>
            <a:ext cx="549097" cy="471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5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11300" y="749300"/>
            <a:ext cx="88392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endParaRPr lang="ru-RU" sz="4400" kern="8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kern="8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kern="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Выучить </a:t>
            </a:r>
            <a:r>
              <a:rPr lang="ru-RU" sz="4400" kern="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правило об определении рода имен существительных, знать родовые окончания имен сущ. стр. 25 (</a:t>
            </a:r>
            <a:r>
              <a:rPr lang="ru-RU" sz="4400" kern="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Правило), </a:t>
            </a:r>
            <a:r>
              <a:rPr lang="ru-RU" sz="4400" kern="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стр. 26 упр. 41. (списать, определить род сущ.)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17" t="29630" r="2639" b="3334"/>
          <a:stretch/>
        </p:blipFill>
        <p:spPr>
          <a:xfrm>
            <a:off x="9696836" y="317500"/>
            <a:ext cx="2164964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7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Пользователь\Desktop\Русский состав слова\c9490f1459ed75f2c181d3904439f3b9--russian-culture-fairytale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270" y="397930"/>
            <a:ext cx="4076700" cy="5837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Пользователь\Desktop\Русский состав слова\7_23 (2)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4" t="3299" r="2625" b="48870"/>
          <a:stretch/>
        </p:blipFill>
        <p:spPr bwMode="auto">
          <a:xfrm rot="2062620">
            <a:off x="5802918" y="2315406"/>
            <a:ext cx="2926124" cy="30609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Пользователь\Desktop\Русский состав слова\7_23 (3) - копия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0" t="45244" r="30433" b="8588"/>
          <a:stretch/>
        </p:blipFill>
        <p:spPr bwMode="auto">
          <a:xfrm rot="19951822">
            <a:off x="8445150" y="476907"/>
            <a:ext cx="2506084" cy="255942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Пользователь\Desktop\Русский состав слова\7_23 (4) - копия.pn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" t="2827" r="53075" b="45341"/>
          <a:stretch/>
        </p:blipFill>
        <p:spPr bwMode="auto">
          <a:xfrm rot="21319458">
            <a:off x="8963952" y="3432262"/>
            <a:ext cx="2785693" cy="29185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13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39315" y="478752"/>
            <a:ext cx="9079088" cy="655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Вставьте пропущенные буквы, запишите.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3797" y="1613389"/>
            <a:ext cx="10688203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</a:pPr>
            <a:r>
              <a:rPr lang="ru-RU" sz="6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Моро…, 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льто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ко…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байн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тель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стье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лес…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ница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дведь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со…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нце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Ил…я, 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</a:t>
            </a:r>
            <a:r>
              <a:rPr lang="ru-RU" sz="6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…а, ш…</a:t>
            </a:r>
            <a:r>
              <a:rPr lang="ru-RU" sz="6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ссе</a:t>
            </a: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769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19570" y="513834"/>
            <a:ext cx="10188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Составление кластера "Имя существительное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"</a:t>
            </a:r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dirty="0"/>
          </a:p>
        </p:txBody>
      </p:sp>
      <p:sp>
        <p:nvSpPr>
          <p:cNvPr id="72" name="Надпись 6"/>
          <p:cNvSpPr txBox="1">
            <a:spLocks noChangeArrowheads="1"/>
          </p:cNvSpPr>
          <p:nvPr/>
        </p:nvSpPr>
        <p:spPr bwMode="auto">
          <a:xfrm>
            <a:off x="3599258" y="1171232"/>
            <a:ext cx="4686299" cy="68951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4000" b="1" kern="8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Существительное</a:t>
            </a:r>
            <a:endParaRPr lang="ru-RU" sz="4000" kern="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3" name="Надпись 7"/>
          <p:cNvSpPr txBox="1">
            <a:spLocks noChangeArrowheads="1"/>
          </p:cNvSpPr>
          <p:nvPr/>
        </p:nvSpPr>
        <p:spPr bwMode="auto">
          <a:xfrm>
            <a:off x="1215001" y="1825211"/>
            <a:ext cx="2066130" cy="6406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Кто? Что?</a:t>
            </a:r>
          </a:p>
        </p:txBody>
      </p:sp>
      <p:sp>
        <p:nvSpPr>
          <p:cNvPr id="74" name="Надпись 18"/>
          <p:cNvSpPr txBox="1">
            <a:spLocks noChangeArrowheads="1"/>
          </p:cNvSpPr>
          <p:nvPr/>
        </p:nvSpPr>
        <p:spPr bwMode="auto">
          <a:xfrm>
            <a:off x="1261269" y="2965651"/>
            <a:ext cx="3122612" cy="9951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Одушевлённые</a:t>
            </a:r>
          </a:p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Неодушевлённые</a:t>
            </a:r>
          </a:p>
          <a:p>
            <a:pPr>
              <a:spcAft>
                <a:spcPts val="0"/>
              </a:spcAft>
            </a:pPr>
            <a:r>
              <a:rPr lang="ru-RU" sz="14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75" name="Надпись 17"/>
          <p:cNvSpPr txBox="1">
            <a:spLocks noChangeArrowheads="1"/>
          </p:cNvSpPr>
          <p:nvPr/>
        </p:nvSpPr>
        <p:spPr bwMode="auto">
          <a:xfrm>
            <a:off x="1465594" y="4505325"/>
            <a:ext cx="3030537" cy="11144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Собственные</a:t>
            </a:r>
          </a:p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Нарицательные</a:t>
            </a:r>
          </a:p>
        </p:txBody>
      </p:sp>
      <p:sp>
        <p:nvSpPr>
          <p:cNvPr id="76" name="Надпись 9"/>
          <p:cNvSpPr txBox="1">
            <a:spLocks noChangeArrowheads="1"/>
          </p:cNvSpPr>
          <p:nvPr/>
        </p:nvSpPr>
        <p:spPr bwMode="auto">
          <a:xfrm>
            <a:off x="7775575" y="2013723"/>
            <a:ext cx="3273425" cy="19470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Единственное </a:t>
            </a: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число</a:t>
            </a:r>
          </a:p>
          <a:p>
            <a:pPr>
              <a:spcAft>
                <a:spcPts val="0"/>
              </a:spcAft>
            </a:pPr>
            <a:r>
              <a:rPr lang="ru-RU" sz="2800" b="1" kern="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Множественное число</a:t>
            </a:r>
          </a:p>
        </p:txBody>
      </p:sp>
      <p:sp>
        <p:nvSpPr>
          <p:cNvPr id="77" name="Надпись 8"/>
          <p:cNvSpPr txBox="1">
            <a:spLocks noChangeArrowheads="1"/>
          </p:cNvSpPr>
          <p:nvPr/>
        </p:nvSpPr>
        <p:spPr bwMode="auto">
          <a:xfrm>
            <a:off x="5059759" y="4286248"/>
            <a:ext cx="1590675" cy="1485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kern="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78" name="Надпись 10"/>
          <p:cNvSpPr txBox="1">
            <a:spLocks noChangeArrowheads="1"/>
          </p:cNvSpPr>
          <p:nvPr/>
        </p:nvSpPr>
        <p:spPr bwMode="auto">
          <a:xfrm>
            <a:off x="7550943" y="4662488"/>
            <a:ext cx="3498057" cy="110966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ru-RU" sz="1400" kern="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cxnSp>
        <p:nvCxnSpPr>
          <p:cNvPr id="79" name="Прямая со стрелкой 78"/>
          <p:cNvCxnSpPr>
            <a:cxnSpLocks noChangeShapeType="1"/>
          </p:cNvCxnSpPr>
          <p:nvPr/>
        </p:nvCxnSpPr>
        <p:spPr bwMode="auto">
          <a:xfrm flipH="1">
            <a:off x="3260509" y="1894132"/>
            <a:ext cx="571500" cy="54455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Прямая со стрелкой 80"/>
          <p:cNvCxnSpPr>
            <a:cxnSpLocks noChangeShapeType="1"/>
          </p:cNvCxnSpPr>
          <p:nvPr/>
        </p:nvCxnSpPr>
        <p:spPr bwMode="auto">
          <a:xfrm flipH="1">
            <a:off x="3873500" y="1909892"/>
            <a:ext cx="649289" cy="1049208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Прямая со стрелкой 81"/>
          <p:cNvCxnSpPr>
            <a:cxnSpLocks noChangeShapeType="1"/>
          </p:cNvCxnSpPr>
          <p:nvPr/>
        </p:nvCxnSpPr>
        <p:spPr bwMode="auto">
          <a:xfrm flipH="1">
            <a:off x="4496131" y="1924795"/>
            <a:ext cx="736762" cy="258053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Прямая со стрелкой 82"/>
          <p:cNvCxnSpPr>
            <a:cxnSpLocks noChangeShapeType="1"/>
          </p:cNvCxnSpPr>
          <p:nvPr/>
        </p:nvCxnSpPr>
        <p:spPr bwMode="auto">
          <a:xfrm>
            <a:off x="5659629" y="1885375"/>
            <a:ext cx="57944" cy="2414430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Прямая со стрелкой 83"/>
          <p:cNvCxnSpPr>
            <a:cxnSpLocks noChangeShapeType="1"/>
          </p:cNvCxnSpPr>
          <p:nvPr/>
        </p:nvCxnSpPr>
        <p:spPr bwMode="auto">
          <a:xfrm>
            <a:off x="5949550" y="1894132"/>
            <a:ext cx="1603776" cy="2768356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Прямая со стрелкой 84"/>
          <p:cNvCxnSpPr>
            <a:cxnSpLocks noChangeShapeType="1"/>
          </p:cNvCxnSpPr>
          <p:nvPr/>
        </p:nvCxnSpPr>
        <p:spPr bwMode="auto">
          <a:xfrm>
            <a:off x="6901855" y="1909892"/>
            <a:ext cx="896144" cy="1474415"/>
          </a:xfrm>
          <a:prstGeom prst="straightConnector1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53277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204406"/>
              </p:ext>
            </p:extLst>
          </p:nvPr>
        </p:nvGraphicFramePr>
        <p:xfrm>
          <a:off x="965200" y="749300"/>
          <a:ext cx="11036300" cy="5120640"/>
        </p:xfrm>
        <a:graphic>
          <a:graphicData uri="http://schemas.openxmlformats.org/drawingml/2006/table">
            <a:tbl>
              <a:tblPr/>
              <a:tblGrid>
                <a:gridCol w="11036300">
                  <a:extLst>
                    <a:ext uri="{9D8B030D-6E8A-4147-A177-3AD203B41FA5}">
                      <a16:colId xmlns:a16="http://schemas.microsoft.com/office/drawing/2014/main" val="1620009628"/>
                    </a:ext>
                  </a:extLst>
                </a:gridCol>
              </a:tblGrid>
              <a:tr h="334851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Наступила зима. Ударил сильная </a:t>
                      </a:r>
                      <a:r>
                        <a:rPr lang="ru-RU" sz="4800" kern="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мороз. Он </a:t>
                      </a:r>
                      <a:r>
                        <a:rPr lang="ru-RU" sz="48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сковал ледком лесные озера и речки.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4800" kern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Ночью была вьюга. Она украсил лесные поляны. Утром лес было не узнать. Взошло солнце. Оно осветило яркой блёстками снежинки на снегу. Хорошо зимой!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298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796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492810"/>
              </p:ext>
            </p:extLst>
          </p:nvPr>
        </p:nvGraphicFramePr>
        <p:xfrm>
          <a:off x="2413000" y="863600"/>
          <a:ext cx="7251700" cy="4871720"/>
        </p:xfrm>
        <a:graphic>
          <a:graphicData uri="http://schemas.openxmlformats.org/drawingml/2006/table">
            <a:tbl>
              <a:tblPr/>
              <a:tblGrid>
                <a:gridCol w="7251700">
                  <a:extLst>
                    <a:ext uri="{9D8B030D-6E8A-4147-A177-3AD203B41FA5}">
                      <a16:colId xmlns:a16="http://schemas.microsoft.com/office/drawing/2014/main" val="4215507103"/>
                    </a:ext>
                  </a:extLst>
                </a:gridCol>
              </a:tblGrid>
              <a:tr h="487172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60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</a:t>
                      </a:r>
                      <a:r>
                        <a:rPr lang="ru-RU" sz="96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  </a:t>
                      </a:r>
                      <a:r>
                        <a:rPr lang="ru-RU" sz="9600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(МОЙ)</a:t>
                      </a:r>
                      <a:endParaRPr lang="ru-RU" sz="96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ru-RU" sz="96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Она </a:t>
                      </a:r>
                      <a:r>
                        <a:rPr lang="ru-RU" sz="9600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(МОЯ)</a:t>
                      </a:r>
                      <a:endParaRPr lang="ru-RU" sz="96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96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</a:t>
                      </a:r>
                      <a:r>
                        <a:rPr lang="ru-RU" sz="9600" kern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Оно </a:t>
                      </a:r>
                      <a:r>
                        <a:rPr lang="ru-RU" sz="9600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(МОЁ)</a:t>
                      </a:r>
                      <a:endParaRPr lang="ru-RU" sz="96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181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61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Пользователь\Desktop\Русский состав слова\7_23 (2)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4" t="3299" r="2625" b="48870"/>
          <a:stretch/>
        </p:blipFill>
        <p:spPr bwMode="auto">
          <a:xfrm rot="2149489">
            <a:off x="722744" y="1814472"/>
            <a:ext cx="3312775" cy="32290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Пользователь\Desktop\Русский состав слова\7_23 (3) - копия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80" t="45244" r="30433" b="8588"/>
          <a:stretch/>
        </p:blipFill>
        <p:spPr bwMode="auto">
          <a:xfrm rot="19951822">
            <a:off x="7580668" y="1860259"/>
            <a:ext cx="3334051" cy="33851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Пользователь\Desktop\Русский состав слова\7_23 (4) - копия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" t="2827" r="53075" b="45341"/>
          <a:stretch/>
        </p:blipFill>
        <p:spPr bwMode="auto">
          <a:xfrm rot="21319458">
            <a:off x="3988517" y="1589540"/>
            <a:ext cx="3695599" cy="34312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Надпись 2"/>
          <p:cNvSpPr txBox="1">
            <a:spLocks noChangeArrowheads="1"/>
          </p:cNvSpPr>
          <p:nvPr/>
        </p:nvSpPr>
        <p:spPr bwMode="auto">
          <a:xfrm>
            <a:off x="1089076" y="848510"/>
            <a:ext cx="2765739" cy="60382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0"/>
              </a:spcAft>
            </a:pPr>
            <a:r>
              <a:rPr lang="ru-RU" sz="2400" b="1" kern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2800" b="1" kern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Женский </a:t>
            </a:r>
            <a:r>
              <a:rPr lang="ru-RU" sz="2800" b="1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</a:t>
            </a:r>
            <a:endParaRPr lang="ru-RU" sz="2800" kern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Надпись 2"/>
          <p:cNvSpPr txBox="1">
            <a:spLocks noChangeArrowheads="1"/>
          </p:cNvSpPr>
          <p:nvPr/>
        </p:nvSpPr>
        <p:spPr bwMode="auto">
          <a:xfrm>
            <a:off x="8216279" y="904577"/>
            <a:ext cx="2730603" cy="554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Средний </a:t>
            </a:r>
            <a:r>
              <a:rPr lang="ru-RU" sz="2800" b="1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род</a:t>
            </a:r>
            <a:endParaRPr lang="ru-RU" sz="2800" kern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Надпись 2"/>
          <p:cNvSpPr txBox="1">
            <a:spLocks noChangeArrowheads="1"/>
          </p:cNvSpPr>
          <p:nvPr/>
        </p:nvSpPr>
        <p:spPr bwMode="auto">
          <a:xfrm>
            <a:off x="4907512" y="904577"/>
            <a:ext cx="2499371" cy="5540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b="1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Мужской род</a:t>
            </a:r>
            <a:endParaRPr lang="ru-RU" sz="2800" kern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46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73120"/>
              </p:ext>
            </p:extLst>
          </p:nvPr>
        </p:nvGraphicFramePr>
        <p:xfrm>
          <a:off x="2222500" y="685800"/>
          <a:ext cx="8407400" cy="5120640"/>
        </p:xfrm>
        <a:graphic>
          <a:graphicData uri="http://schemas.openxmlformats.org/drawingml/2006/table">
            <a:tbl>
              <a:tblPr/>
              <a:tblGrid>
                <a:gridCol w="8407400">
                  <a:extLst>
                    <a:ext uri="{9D8B030D-6E8A-4147-A177-3AD203B41FA5}">
                      <a16:colId xmlns:a16="http://schemas.microsoft.com/office/drawing/2014/main" val="225906883"/>
                    </a:ext>
                  </a:extLst>
                </a:gridCol>
              </a:tblGrid>
              <a:tr h="153670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 имён существительных. </a:t>
                      </a:r>
                      <a:endParaRPr lang="ru-RU" sz="4800" kern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 </a:t>
                      </a:r>
                      <a:r>
                        <a:rPr lang="ru-RU" sz="4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слову я подставлю </a:t>
                      </a:r>
                      <a:r>
                        <a:rPr lang="ru-RU" sz="4800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«мой</a:t>
                      </a:r>
                      <a:r>
                        <a:rPr lang="ru-RU" sz="4800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ru-RU" sz="4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Это значит род мужской. </a:t>
                      </a:r>
                      <a:endParaRPr lang="ru-RU" sz="4800" kern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Женский </a:t>
                      </a:r>
                      <a:r>
                        <a:rPr lang="ru-RU" sz="4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 – запомню я </a:t>
                      </a:r>
                      <a:endParaRPr lang="ru-RU" sz="4800" kern="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– </a:t>
                      </a:r>
                      <a:r>
                        <a:rPr lang="ru-RU" sz="4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То, про что скажу </a:t>
                      </a:r>
                      <a:r>
                        <a:rPr lang="ru-RU" sz="4800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«моя</a:t>
                      </a:r>
                      <a:r>
                        <a:rPr lang="ru-RU" sz="4800" kern="0" dirty="0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»</a:t>
                      </a:r>
                      <a:r>
                        <a:rPr lang="ru-RU" sz="4800" kern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Средний </a:t>
                      </a:r>
                      <a:r>
                        <a:rPr lang="ru-RU" sz="4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род оно </a:t>
                      </a:r>
                      <a:r>
                        <a:rPr lang="ru-RU" sz="4800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«моё» </a:t>
                      </a:r>
                      <a:endParaRPr lang="ru-RU" sz="4800" kern="0" dirty="0" smtClean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800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ru-RU" sz="4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Вот и выучил я всё.</a:t>
                      </a:r>
                      <a:endParaRPr lang="ru-RU" sz="48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840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941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nus-plus-mus.ucoz.ru/_ld/13/55651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619390"/>
              </p:ext>
            </p:extLst>
          </p:nvPr>
        </p:nvGraphicFramePr>
        <p:xfrm>
          <a:off x="2672557" y="923528"/>
          <a:ext cx="7429500" cy="4706144"/>
        </p:xfrm>
        <a:graphic>
          <a:graphicData uri="http://schemas.openxmlformats.org/drawingml/2006/table">
            <a:tbl>
              <a:tblPr firstRow="1" firstCol="1" bandRow="1"/>
              <a:tblGrid>
                <a:gridCol w="2475556">
                  <a:extLst>
                    <a:ext uri="{9D8B030D-6E8A-4147-A177-3AD203B41FA5}">
                      <a16:colId xmlns:a16="http://schemas.microsoft.com/office/drawing/2014/main" val="1047028882"/>
                    </a:ext>
                  </a:extLst>
                </a:gridCol>
                <a:gridCol w="2476972">
                  <a:extLst>
                    <a:ext uri="{9D8B030D-6E8A-4147-A177-3AD203B41FA5}">
                      <a16:colId xmlns:a16="http://schemas.microsoft.com/office/drawing/2014/main" val="3391159944"/>
                    </a:ext>
                  </a:extLst>
                </a:gridCol>
                <a:gridCol w="2476972">
                  <a:extLst>
                    <a:ext uri="{9D8B030D-6E8A-4147-A177-3AD203B41FA5}">
                      <a16:colId xmlns:a16="http://schemas.microsoft.com/office/drawing/2014/main" val="3880615750"/>
                    </a:ext>
                  </a:extLst>
                </a:gridCol>
              </a:tblGrid>
              <a:tr h="4706144">
                <a:tc>
                  <a:txBody>
                    <a:bodyPr/>
                    <a:lstStyle/>
                    <a:p>
                      <a:pPr marL="685800" indent="-457200" algn="just">
                        <a:spcAft>
                          <a:spcPts val="0"/>
                        </a:spcAft>
                      </a:pPr>
                      <a:r>
                        <a:rPr lang="ru-RU" sz="4000" b="1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</a:t>
                      </a:r>
                      <a:r>
                        <a:rPr lang="ru-RU" sz="4000" b="1" kern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Ж.р</a:t>
                      </a:r>
                      <a:r>
                        <a:rPr lang="ru-RU" sz="4000" b="1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                 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снежинка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вьюга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метель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земля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синица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</a:t>
                      </a:r>
                      <a:r>
                        <a:rPr lang="ru-RU" sz="4000" b="1" kern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М.р</a:t>
                      </a:r>
                      <a:r>
                        <a:rPr lang="ru-RU" sz="4000" b="1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40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лёд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сугроб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дядя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дедушка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снегирь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 </a:t>
                      </a:r>
                      <a:r>
                        <a:rPr lang="ru-RU" sz="4000" b="1" kern="0" dirty="0" err="1" smtClean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Ср.р</a:t>
                      </a:r>
                      <a:r>
                        <a:rPr lang="ru-RU" sz="4000" b="1" kern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4000" kern="8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солнце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40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озеро</a:t>
                      </a:r>
                      <a:endParaRPr lang="ru-RU" sz="4000" kern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8833936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397376" y="3025974"/>
            <a:ext cx="342899" cy="34290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83012" y="3594300"/>
            <a:ext cx="382588" cy="3323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917553" y="2383632"/>
            <a:ext cx="336947" cy="28714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740275" y="1770064"/>
            <a:ext cx="263525" cy="3107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061620" y="4156472"/>
            <a:ext cx="434180" cy="453628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8661399" y="2362200"/>
            <a:ext cx="377827" cy="332184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921500" y="3594300"/>
            <a:ext cx="341114" cy="332380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086600" y="4188620"/>
            <a:ext cx="279400" cy="3107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9039226" y="1663700"/>
            <a:ext cx="371474" cy="417116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007100" y="2927352"/>
            <a:ext cx="381000" cy="44152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731000" y="2362200"/>
            <a:ext cx="355600" cy="30857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6057106" y="1770064"/>
            <a:ext cx="330994" cy="310752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53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1" grpId="0" animBg="1"/>
      <p:bldP spid="22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462</Words>
  <Application>Microsoft Office PowerPoint</Application>
  <PresentationFormat>Широкоэкранный</PresentationFormat>
  <Paragraphs>110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16</cp:revision>
  <dcterms:created xsi:type="dcterms:W3CDTF">2021-03-15T13:07:19Z</dcterms:created>
  <dcterms:modified xsi:type="dcterms:W3CDTF">2021-03-15T18:44:58Z</dcterms:modified>
</cp:coreProperties>
</file>