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67" r:id="rId3"/>
    <p:sldId id="265" r:id="rId4"/>
    <p:sldId id="268" r:id="rId5"/>
    <p:sldId id="270" r:id="rId6"/>
    <p:sldId id="271" r:id="rId7"/>
    <p:sldId id="272" r:id="rId8"/>
    <p:sldId id="274" r:id="rId9"/>
    <p:sldId id="275" r:id="rId10"/>
    <p:sldId id="276" r:id="rId11"/>
    <p:sldId id="277" r:id="rId12"/>
    <p:sldId id="278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66" y="8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478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618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4318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179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768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78924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8817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4303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6B6CD-C13C-4642-A185-820E0A4F2865}" type="datetimeFigureOut">
              <a:rPr lang="ru-RU" smtClean="0"/>
              <a:pPr/>
              <a:t>19.10.2021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DF7421-ACEE-47C0-A7D5-0EA1DBFA85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Дата 2"/>
          <p:cNvSpPr txBox="1">
            <a:spLocks/>
          </p:cNvSpPr>
          <p:nvPr userDrawn="1"/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B8DAB7-5779-4342-890A-847D3977CB6B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19.10.2021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Номер слайда 4"/>
          <p:cNvSpPr txBox="1">
            <a:spLocks/>
          </p:cNvSpPr>
          <p:nvPr userDrawn="1"/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46AD21-089B-4B49-BB0B-E8431AB02C5D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2" descr="F:\Рисунки для шаблонов\golub57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0438"/>
            <a:ext cx="4417845" cy="3357562"/>
          </a:xfrm>
          <a:prstGeom prst="rect">
            <a:avLst/>
          </a:prstGeom>
          <a:noFill/>
        </p:spPr>
      </p:pic>
      <p:pic>
        <p:nvPicPr>
          <p:cNvPr id="9" name="Picture 2" descr="F:\Рисунки для шаблонов\golub57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488" y="3500438"/>
            <a:ext cx="4417845" cy="3357562"/>
          </a:xfrm>
          <a:prstGeom prst="rect">
            <a:avLst/>
          </a:prstGeom>
          <a:noFill/>
        </p:spPr>
      </p:pic>
      <p:pic>
        <p:nvPicPr>
          <p:cNvPr id="10" name="Picture 2" descr="F:\Рисунки для шаблонов\golub57.gif"/>
          <p:cNvPicPr>
            <a:picLocks noChangeAspect="1" noChangeArrowheads="1"/>
          </p:cNvPicPr>
          <p:nvPr userDrawn="1"/>
        </p:nvPicPr>
        <p:blipFill>
          <a:blip r:embed="rId2" cstate="print"/>
          <a:srcRect r="22383"/>
          <a:stretch>
            <a:fillRect/>
          </a:stretch>
        </p:blipFill>
        <p:spPr bwMode="auto">
          <a:xfrm>
            <a:off x="8763019" y="3500438"/>
            <a:ext cx="3428981" cy="3357562"/>
          </a:xfrm>
          <a:prstGeom prst="rect">
            <a:avLst/>
          </a:prstGeom>
          <a:noFill/>
        </p:spPr>
      </p:pic>
      <p:pic>
        <p:nvPicPr>
          <p:cNvPr id="11" name="Picture 2" descr="F:\Рисунки для шаблонов\golub57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52"/>
            <a:ext cx="4417845" cy="3357562"/>
          </a:xfrm>
          <a:prstGeom prst="rect">
            <a:avLst/>
          </a:prstGeom>
          <a:noFill/>
        </p:spPr>
      </p:pic>
      <p:pic>
        <p:nvPicPr>
          <p:cNvPr id="12" name="Picture 2" descr="F:\Рисунки для шаблонов\golub57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488" y="142852"/>
            <a:ext cx="4417845" cy="3357562"/>
          </a:xfrm>
          <a:prstGeom prst="rect">
            <a:avLst/>
          </a:prstGeom>
          <a:noFill/>
        </p:spPr>
      </p:pic>
      <p:pic>
        <p:nvPicPr>
          <p:cNvPr id="13" name="Picture 2" descr="F:\Рисунки для шаблонов\golub57.gif"/>
          <p:cNvPicPr>
            <a:picLocks noChangeAspect="1" noChangeArrowheads="1"/>
          </p:cNvPicPr>
          <p:nvPr userDrawn="1"/>
        </p:nvPicPr>
        <p:blipFill>
          <a:blip r:embed="rId2" cstate="print"/>
          <a:srcRect r="22383"/>
          <a:stretch>
            <a:fillRect/>
          </a:stretch>
        </p:blipFill>
        <p:spPr bwMode="auto">
          <a:xfrm>
            <a:off x="8763019" y="142852"/>
            <a:ext cx="3428981" cy="3357562"/>
          </a:xfrm>
          <a:prstGeom prst="rect">
            <a:avLst/>
          </a:prstGeom>
          <a:noFill/>
        </p:spPr>
      </p:pic>
      <p:pic>
        <p:nvPicPr>
          <p:cNvPr id="14" name="Picture 5" descr="F:\Рисунки для шаблонов\105420618_12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17" y="4071943"/>
            <a:ext cx="3581393" cy="2639933"/>
          </a:xfrm>
          <a:prstGeom prst="rect">
            <a:avLst/>
          </a:prstGeom>
          <a:noFill/>
        </p:spPr>
      </p:pic>
      <p:pic>
        <p:nvPicPr>
          <p:cNvPr id="15" name="Picture 6" descr="F:\Рисунки для шаблонов\0_77e50_3929ef9e_S.jp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761" y="6124572"/>
            <a:ext cx="3055951" cy="733428"/>
          </a:xfrm>
          <a:prstGeom prst="rect">
            <a:avLst/>
          </a:prstGeom>
          <a:noFill/>
        </p:spPr>
      </p:pic>
      <p:pic>
        <p:nvPicPr>
          <p:cNvPr id="16" name="Picture 2" descr="0_6fbab_793571fd_XXXL.png"/>
          <p:cNvPicPr>
            <a:picLocks noChangeAspect="1" noChangeArrowheads="1"/>
          </p:cNvPicPr>
          <p:nvPr userDrawn="1"/>
        </p:nvPicPr>
        <p:blipFill>
          <a:blip r:embed="rId5" cstate="print"/>
          <a:srcRect l="4835" t="5361" r="24059" b="68451"/>
          <a:stretch>
            <a:fillRect/>
          </a:stretch>
        </p:blipFill>
        <p:spPr bwMode="auto">
          <a:xfrm>
            <a:off x="0" y="0"/>
            <a:ext cx="7775509" cy="2204864"/>
          </a:xfrm>
          <a:prstGeom prst="rect">
            <a:avLst/>
          </a:prstGeom>
          <a:noFill/>
        </p:spPr>
      </p:pic>
      <p:pic>
        <p:nvPicPr>
          <p:cNvPr id="17" name="Picture 2" descr="0_6fbab_793571fd_XXXL.png"/>
          <p:cNvPicPr>
            <a:picLocks noChangeAspect="1" noChangeArrowheads="1"/>
          </p:cNvPicPr>
          <p:nvPr userDrawn="1"/>
        </p:nvPicPr>
        <p:blipFill>
          <a:blip r:embed="rId5" cstate="print"/>
          <a:srcRect l="2634" t="5361" r="51277" b="68451"/>
          <a:stretch>
            <a:fillRect/>
          </a:stretch>
        </p:blipFill>
        <p:spPr bwMode="auto">
          <a:xfrm>
            <a:off x="7152117" y="0"/>
            <a:ext cx="5039883" cy="2204864"/>
          </a:xfrm>
          <a:prstGeom prst="rect">
            <a:avLst/>
          </a:prstGeom>
          <a:noFill/>
        </p:spPr>
      </p:pic>
      <p:pic>
        <p:nvPicPr>
          <p:cNvPr id="18" name="Picture 2" descr="Школьный звонок"/>
          <p:cNvPicPr>
            <a:picLocks noChangeAspect="1" noChangeArrowheads="1" noCrop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 rot="1304056">
            <a:off x="10001999" y="42351"/>
            <a:ext cx="1905000" cy="1428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31173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721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986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800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85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429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171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840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37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5A286-5610-40BC-823B-718702D5FF9A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91D9ACF-9CBB-440B-9C84-083475FE2C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930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3"/>
          <p:cNvSpPr txBox="1">
            <a:spLocks/>
          </p:cNvSpPr>
          <p:nvPr/>
        </p:nvSpPr>
        <p:spPr>
          <a:xfrm>
            <a:off x="618159" y="4609783"/>
            <a:ext cx="5257465" cy="1200329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ru-RU" sz="3600" b="1" i="1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«Ребёнок идёт в первый класс»</a:t>
            </a:r>
            <a:endParaRPr lang="ru-RU" sz="3600" b="1" i="1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70" name="Picture 6" descr="http://svetlyaki.ru/wp-content/uploads/2013/09/b5727c903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0825" y="3658129"/>
            <a:ext cx="6230014" cy="330969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96215" y="2165393"/>
            <a:ext cx="75856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7030A0"/>
                </a:solidFill>
                <a:latin typeface="Arial Black" pitchFamily="34" charset="0"/>
              </a:rPr>
              <a:t>Родительское  собрание</a:t>
            </a:r>
            <a:endParaRPr lang="ru-RU" sz="6600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2197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03400" y="482600"/>
            <a:ext cx="97790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Учебно-воспитательная деятельность в школе не может иметь успеха без тесных контактов с родителями.</a:t>
            </a:r>
            <a:endParaRPr lang="ru-RU" sz="36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Именно Вы должны стать нашими лучшими помощниками, заинтересованными союзниками, доброжелательными участниками единого педагогического процесса.</a:t>
            </a:r>
            <a:endParaRPr lang="ru-RU" sz="36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сообща, все вместе, мы преодолеем все трудности.</a:t>
            </a:r>
            <a:endParaRPr lang="ru-RU" sz="36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364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08070" y="234434"/>
            <a:ext cx="951196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solidFill>
                  <a:schemeClr val="accent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Корзина </a:t>
            </a:r>
            <a:r>
              <a:rPr lang="ru-RU" sz="5400" b="1" dirty="0">
                <a:solidFill>
                  <a:schemeClr val="accent3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идей и предложений.</a:t>
            </a:r>
            <a:endParaRPr lang="ru-RU" sz="5400" b="1" dirty="0">
              <a:solidFill>
                <a:schemeClr val="accent3"/>
              </a:solidFill>
            </a:endParaRPr>
          </a:p>
        </p:txBody>
      </p:sp>
      <p:pic>
        <p:nvPicPr>
          <p:cNvPr id="4" name="Рисунок 3" descr="C:\Users\Пользователь\Desktop\ФОТО 2021-2022\IMG_20210916_13341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9" b="9558"/>
          <a:stretch/>
        </p:blipFill>
        <p:spPr bwMode="auto">
          <a:xfrm>
            <a:off x="4874830" y="1157764"/>
            <a:ext cx="6362700" cy="53954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25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70852" y="2194399"/>
            <a:ext cx="2521748" cy="336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3045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01800" y="658726"/>
            <a:ext cx="9906000" cy="5491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72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Надеюсь на </a:t>
            </a:r>
            <a:r>
              <a:rPr lang="ru-RU" sz="7200" b="1" i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сотрудничество</a:t>
            </a:r>
            <a:r>
              <a:rPr lang="ru-RU" sz="72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720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88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Благодарю за внимание.</a:t>
            </a:r>
            <a:endParaRPr lang="ru-RU" sz="8800" b="1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1200" b="1" i="1" dirty="0">
                <a:solidFill>
                  <a:schemeClr val="accent3">
                    <a:lumMod val="75000"/>
                  </a:schemeClr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solidFill>
                <a:schemeClr val="accent3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1378" y="444500"/>
            <a:ext cx="3129279" cy="19558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4027925"/>
            <a:ext cx="3695700" cy="242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108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63900" y="317500"/>
            <a:ext cx="79629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«Быть готовым к школе – не значит уметь читать, писать и считать.</a:t>
            </a:r>
            <a:endParaRPr lang="ru-RU" sz="4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4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Быть готовым к школе – значит быть готовым всему этому научиться».</a:t>
            </a:r>
            <a:endParaRPr lang="ru-RU" sz="4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466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8900"/>
            <a:ext cx="12192000" cy="70993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25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81643" y="1146569"/>
            <a:ext cx="2521748" cy="3362330"/>
          </a:xfrm>
          <a:prstGeom prst="rect">
            <a:avLst/>
          </a:prstGeom>
        </p:spPr>
      </p:pic>
      <p:pic>
        <p:nvPicPr>
          <p:cNvPr id="6" name="Рисунок 5" descr="C:\Users\Пользователь\Desktop\korzina_36_28_14_5_sm_ksmn_2312.jpg"/>
          <p:cNvPicPr/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6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688974"/>
            <a:ext cx="6665913" cy="6227763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Пользователь\Desktop\5000x4341_1321340_[www.ArtFile.ru].jpg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68" b="100000" l="0" r="974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371" y="1546015"/>
            <a:ext cx="1588135" cy="1474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Пользователь\Desktop\5000x4341_1321340_[www.ArtFile.ru].jpg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68" b="100000" l="0" r="974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361" y="3682610"/>
            <a:ext cx="1588135" cy="1474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Пользователь\Desktop\5000x4341_1321340_[www.ArtFile.ru].jpg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68" b="100000" l="0" r="974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201" y="871536"/>
            <a:ext cx="1588135" cy="1474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Пользователь\Desktop\5000x4341_1321340_[www.ArtFile.ru].jpg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68" b="100000" l="0" r="974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596" y="4003674"/>
            <a:ext cx="1588135" cy="1474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Пользователь\Desktop\5000x4341_1321340_[www.ArtFile.ru].jpg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68" b="100000" l="0" r="974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0334" y="3342474"/>
            <a:ext cx="1588135" cy="1474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Пользователь\Desktop\5000x4341_1321340_[www.ArtFile.ru].jpg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68" b="100000" l="0" r="974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4412" y="1705364"/>
            <a:ext cx="1588135" cy="1474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C:\Users\Пользователь\Desktop\gerbera-136619343.jpg"/>
          <p:cNvPicPr/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817" b="96479" l="231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61" t="7124" r="6237" b="4704"/>
          <a:stretch/>
        </p:blipFill>
        <p:spPr bwMode="auto">
          <a:xfrm>
            <a:off x="6251515" y="2541983"/>
            <a:ext cx="1308181" cy="12660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Пользователь\Desktop\gerbera-136619343.jpg"/>
          <p:cNvPicPr/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817" b="96479" l="231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61" t="7124" r="6237" b="4704"/>
          <a:stretch/>
        </p:blipFill>
        <p:spPr bwMode="auto">
          <a:xfrm>
            <a:off x="7547550" y="2827734"/>
            <a:ext cx="1308181" cy="126603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1464109" y="19346"/>
            <a:ext cx="95452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5400" b="1" dirty="0">
                <a:solidFill>
                  <a:schemeClr val="accent3">
                    <a:lumMod val="75000"/>
                  </a:schemeClr>
                </a:solidFill>
                <a:latin typeface="Bookman Old Style" pitchFamily="18" charset="0"/>
              </a:rPr>
              <a:t>Давайте познакомимся</a:t>
            </a:r>
          </a:p>
        </p:txBody>
      </p:sp>
    </p:spTree>
    <p:extLst>
      <p:ext uri="{BB962C8B-B14F-4D97-AF65-F5344CB8AC3E}">
        <p14:creationId xmlns:p14="http://schemas.microsoft.com/office/powerpoint/2010/main" val="169300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0" y="393700"/>
            <a:ext cx="8547100" cy="5601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Воспитание детей – сложный процесс. Проявите изобретательность в выборе средств воспитания, а главное не забывайте, что одно из самых надёжных – добрый пример, вас родителей. Почаще возвращайтесь памятью в своё детство – это хорошая школа жизни.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 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Помните! Ребенок- самая большая ценность в вашей жизни. Стремитесь понять и узнать его, относитесь к нему с уважением, придерживайтесь наиболее прогрессивных методов воспитания и постоянной линии поведения.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925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19643" y="1701799"/>
            <a:ext cx="1971975" cy="2629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786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031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62815" y="310634"/>
            <a:ext cx="803777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5400" b="1" dirty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</a:rPr>
              <a:t>УМК «Школа России»</a:t>
            </a:r>
            <a:endParaRPr lang="ru-RU" sz="54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Picture 10" descr="C:\Users\Люда\Desktop\учебники\big1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9" b="6303"/>
          <a:stretch/>
        </p:blipFill>
        <p:spPr bwMode="auto">
          <a:xfrm>
            <a:off x="110902" y="310634"/>
            <a:ext cx="2383888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C:\Users\Люда\Desktop\учебники\big1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5" b="9167"/>
          <a:stretch/>
        </p:blipFill>
        <p:spPr bwMode="auto">
          <a:xfrm>
            <a:off x="6867181" y="3219925"/>
            <a:ext cx="2320248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C:\Users\Люда\Desktop\учебники\big2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" t="3976" r="-1051" b="9653"/>
          <a:stretch/>
        </p:blipFill>
        <p:spPr bwMode="auto">
          <a:xfrm>
            <a:off x="1833201" y="3219925"/>
            <a:ext cx="2416639" cy="322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C:\Users\Люда\Desktop\учебники\big19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2" b="5688"/>
          <a:stretch/>
        </p:blipFill>
        <p:spPr bwMode="auto">
          <a:xfrm>
            <a:off x="4249840" y="1403825"/>
            <a:ext cx="25209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6538" y="1233964"/>
            <a:ext cx="2608232" cy="3484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845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09375" y="196334"/>
            <a:ext cx="104230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200" b="1" dirty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</a:rPr>
              <a:t>Особенности в режиме дня первоклассников</a:t>
            </a:r>
            <a:endParaRPr lang="ru-RU" sz="3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49400" y="977443"/>
            <a:ext cx="99187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altLang="ru-RU" sz="2400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Обучение в 1-м классе осуществляется с соблюдением следующих требований:</a:t>
            </a:r>
          </a:p>
          <a:p>
            <a:pPr algn="just">
              <a:defRPr/>
            </a:pPr>
            <a:r>
              <a:rPr lang="ru-RU" altLang="ru-RU" sz="2400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 - начало занятий в 8.30;</a:t>
            </a:r>
          </a:p>
          <a:p>
            <a:pPr algn="just">
              <a:defRPr/>
            </a:pPr>
            <a:r>
              <a:rPr lang="ru-RU" altLang="ru-RU" sz="2400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 - учебные занятия проводятся по 5-дневной учебной неделе и только в первую смену;</a:t>
            </a:r>
          </a:p>
          <a:p>
            <a:pPr algn="just">
              <a:defRPr/>
            </a:pPr>
            <a:r>
              <a:rPr lang="ru-RU" altLang="ru-RU" sz="2400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 - учебная нагрузка на ребёнка - 21 час в неделю</a:t>
            </a:r>
          </a:p>
          <a:p>
            <a:pPr algn="just">
              <a:defRPr/>
            </a:pPr>
            <a:r>
              <a:rPr lang="ru-RU" altLang="ru-RU" sz="2400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   (4 дня по 4 урока и 1 день – 5 уроков);</a:t>
            </a:r>
          </a:p>
          <a:p>
            <a:pPr algn="just">
              <a:defRPr/>
            </a:pPr>
            <a:r>
              <a:rPr lang="ru-RU" altLang="ru-RU" sz="2400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 - использование "ступенчатого" режима обучения в первом полугодии (в сентябре, октябре - по </a:t>
            </a:r>
            <a:r>
              <a:rPr lang="ru-RU" altLang="ru-RU" sz="2400" dirty="0" smtClean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3 </a:t>
            </a:r>
            <a:r>
              <a:rPr lang="ru-RU" altLang="ru-RU" sz="2400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урока в день по 35 минут каждый, в ноябре - декабре - по 4/5 уроков по 35 минут каждый; январь - май - по 4/5 уроков по 40 минут каждый).</a:t>
            </a:r>
          </a:p>
        </p:txBody>
      </p:sp>
    </p:spTree>
    <p:extLst>
      <p:ext uri="{BB962C8B-B14F-4D97-AF65-F5344CB8AC3E}">
        <p14:creationId xmlns:p14="http://schemas.microsoft.com/office/powerpoint/2010/main" val="4115446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25600" y="324535"/>
            <a:ext cx="10109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000" b="1" dirty="0">
                <a:solidFill>
                  <a:schemeClr val="accent3">
                    <a:lumMod val="75000"/>
                  </a:schemeClr>
                </a:solidFill>
                <a:latin typeface="Book Antiqua" panose="02040602050305030304" pitchFamily="18" charset="0"/>
              </a:rPr>
              <a:t>Что необходимо приобрести ученику для 1 класса? </a:t>
            </a:r>
            <a:br>
              <a:rPr lang="ru-RU" altLang="ru-RU" sz="3000" b="1" dirty="0">
                <a:solidFill>
                  <a:schemeClr val="accent3">
                    <a:lumMod val="75000"/>
                  </a:schemeClr>
                </a:solidFill>
                <a:latin typeface="Book Antiqua" panose="02040602050305030304" pitchFamily="18" charset="0"/>
              </a:rPr>
            </a:br>
            <a:endParaRPr lang="ru-RU" sz="3000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993713"/>
              </p:ext>
            </p:extLst>
          </p:nvPr>
        </p:nvGraphicFramePr>
        <p:xfrm>
          <a:off x="1854201" y="1003303"/>
          <a:ext cx="9563099" cy="5322330"/>
        </p:xfrm>
        <a:graphic>
          <a:graphicData uri="http://schemas.openxmlformats.org/drawingml/2006/table">
            <a:tbl>
              <a:tblPr firstRow="1" firstCol="1" bandRow="1"/>
              <a:tblGrid>
                <a:gridCol w="535965">
                  <a:extLst>
                    <a:ext uri="{9D8B030D-6E8A-4147-A177-3AD203B41FA5}">
                      <a16:colId xmlns:a16="http://schemas.microsoft.com/office/drawing/2014/main" val="349529438"/>
                    </a:ext>
                  </a:extLst>
                </a:gridCol>
                <a:gridCol w="4146629">
                  <a:extLst>
                    <a:ext uri="{9D8B030D-6E8A-4147-A177-3AD203B41FA5}">
                      <a16:colId xmlns:a16="http://schemas.microsoft.com/office/drawing/2014/main" val="4144738962"/>
                    </a:ext>
                  </a:extLst>
                </a:gridCol>
                <a:gridCol w="535965">
                  <a:extLst>
                    <a:ext uri="{9D8B030D-6E8A-4147-A177-3AD203B41FA5}">
                      <a16:colId xmlns:a16="http://schemas.microsoft.com/office/drawing/2014/main" val="236393763"/>
                    </a:ext>
                  </a:extLst>
                </a:gridCol>
                <a:gridCol w="4344540">
                  <a:extLst>
                    <a:ext uri="{9D8B030D-6E8A-4147-A177-3AD203B41FA5}">
                      <a16:colId xmlns:a16="http://schemas.microsoft.com/office/drawing/2014/main" val="1039626853"/>
                    </a:ext>
                  </a:extLst>
                </a:gridCol>
              </a:tblGrid>
              <a:tr h="32729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Портфель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Цветной картон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3951519"/>
                  </a:ext>
                </a:extLst>
              </a:tr>
              <a:tr h="32729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Пенал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Белый картон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2747060"/>
                  </a:ext>
                </a:extLst>
              </a:tr>
              <a:tr h="32729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Папка для технологии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Цветная бумага 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3332400"/>
                  </a:ext>
                </a:extLst>
              </a:tr>
              <a:tr h="32729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Папка для ИЗО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Пластилин – 12 цветов (мягкий)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451320"/>
                  </a:ext>
                </a:extLst>
              </a:tr>
              <a:tr h="56729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ручки (синяя паста )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Ножницы с тупыми концами в футляре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4492557"/>
                  </a:ext>
                </a:extLst>
              </a:tr>
              <a:tr h="34186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простых карандаша (ТМ)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Клей - карандаш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741976"/>
                  </a:ext>
                </a:extLst>
              </a:tr>
              <a:tr h="32729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Точилка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Клей –  ПВА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4999662"/>
                  </a:ext>
                </a:extLst>
              </a:tr>
              <a:tr h="58150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Резинка (каучук)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Блокнотик (</a:t>
                      </a:r>
                      <a:r>
                        <a:rPr lang="ru-RU" sz="1800" b="1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линия,клетка</a:t>
                      </a: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или тетрадь 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975620"/>
                  </a:ext>
                </a:extLst>
              </a:tr>
              <a:tr h="29075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Цветные карандаши 12 шт.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Закладки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39609"/>
                  </a:ext>
                </a:extLst>
              </a:tr>
              <a:tr h="32729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линейка деревянная  20 см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Обложки для книг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8907250"/>
                  </a:ext>
                </a:extLst>
              </a:tr>
              <a:tr h="32729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альбом -  24 листа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Обложки для тетрадей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9200676"/>
                  </a:ext>
                </a:extLst>
              </a:tr>
              <a:tr h="32729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Краски 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Спортивный форма, обувь.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8379464"/>
                  </a:ext>
                </a:extLst>
              </a:tr>
              <a:tr h="32729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Баночка для воды (непроливайка)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27.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Школьная форма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6196618"/>
                  </a:ext>
                </a:extLst>
              </a:tr>
              <a:tr h="58150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кисточки (№5, №2, №4 –белка, пони)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28.</a:t>
                      </a:r>
                      <a:endParaRPr lang="ru-RU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Тетради(желательно) приобретаются коллективно, классом.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03" marR="653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4928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2997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16100" y="375335"/>
            <a:ext cx="9550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3600" b="1" dirty="0">
                <a:solidFill>
                  <a:schemeClr val="accent3"/>
                </a:solidFill>
                <a:latin typeface="Book Antiqua" panose="02040602050305030304" pitchFamily="18" charset="0"/>
              </a:rPr>
              <a:t>Как в школе  организована внеурочная деятельность учащихся?</a:t>
            </a:r>
            <a:endParaRPr lang="ru-RU" sz="3600" dirty="0">
              <a:solidFill>
                <a:schemeClr val="accent3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16100" y="1575665"/>
            <a:ext cx="97536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600" dirty="0">
                <a:latin typeface="Book Antiqua" panose="02040602050305030304" pitchFamily="18" charset="0"/>
              </a:rPr>
              <a:t>В соответствии с федеральным государственным образовательным стандартом начального общего образования (ФГОС НОО) основная образовательная программа начального общего образования реализуется образовательным учреждением, в том числе, и через внеурочную деятельность. Под внеурочной деятельностью в рамках реализации ФГОС НОО следует понимать образовательную деятельность, осуществляемую в формах, отличных от классно-урочной, и направленную на достижение планируемых результатов освоения основной образовательной программы начального общего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1938788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27879" y="336034"/>
            <a:ext cx="62247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5400" b="1" dirty="0">
                <a:solidFill>
                  <a:schemeClr val="accent3"/>
                </a:solidFill>
                <a:latin typeface="Bookman Old Style" panose="02050604050505020204" pitchFamily="18" charset="0"/>
              </a:rPr>
              <a:t>Читайте детям!</a:t>
            </a:r>
            <a:endParaRPr lang="ru-RU" sz="5400" dirty="0">
              <a:solidFill>
                <a:schemeClr val="accent3"/>
              </a:solidFill>
            </a:endParaRPr>
          </a:p>
        </p:txBody>
      </p:sp>
      <p:pic>
        <p:nvPicPr>
          <p:cNvPr id="4" name="Рисунок 3" descr="чиет мам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3532" y="952500"/>
            <a:ext cx="2275656" cy="32410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330700" y="1166014"/>
            <a:ext cx="7264400" cy="521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7" indent="-274320" algn="ctr">
              <a:spcBef>
                <a:spcPts val="600"/>
              </a:spcBef>
              <a:buClr>
                <a:schemeClr val="tx2"/>
              </a:buClr>
              <a:buSzPct val="73000"/>
              <a:buFont typeface="Verdana"/>
              <a:buNone/>
              <a:defRPr/>
            </a:pP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  <a:cs typeface="Times New Roman" pitchFamily="18" charset="0"/>
              </a:rPr>
              <a:t>Очень важно читать ежедневно своему ребёнку.</a:t>
            </a:r>
          </a:p>
          <a:p>
            <a:pPr marL="342900" lvl="7" indent="-342900">
              <a:spcBef>
                <a:spcPts val="600"/>
              </a:spcBef>
              <a:buClr>
                <a:schemeClr val="tx2"/>
              </a:buClr>
              <a:buSzPct val="73000"/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C00000"/>
                </a:solidFill>
                <a:latin typeface="Bookman Old Style" panose="02050604050505020204" pitchFamily="18" charset="0"/>
                <a:cs typeface="Times New Roman" pitchFamily="18" charset="0"/>
              </a:rPr>
              <a:t>Во-первых, у ребёнка возникает потребность ежедневно получать  информацию.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C00000"/>
                </a:solidFill>
                <a:latin typeface="Bookman Old Style" panose="02050604050505020204" pitchFamily="18" charset="0"/>
                <a:cs typeface="Times New Roman" pitchFamily="18" charset="0"/>
              </a:rPr>
              <a:t>Во-вторых, усиливается эмоциональное восприятие ребёнком текста, так как он видит вашу мимику, выражение глаз, слышит ваш голос.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C00000"/>
                </a:solidFill>
                <a:latin typeface="Bookman Old Style" panose="02050604050505020204" pitchFamily="18" charset="0"/>
                <a:cs typeface="Times New Roman" pitchFamily="18" charset="0"/>
              </a:rPr>
              <a:t>В-третьих</a:t>
            </a:r>
            <a:r>
              <a:rPr lang="en-US" sz="2000" dirty="0">
                <a:solidFill>
                  <a:srgbClr val="C00000"/>
                </a:solidFill>
                <a:latin typeface="Bookman Old Style" panose="02050604050505020204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C00000"/>
                </a:solidFill>
                <a:latin typeface="Bookman Old Style" panose="02050604050505020204" pitchFamily="18" charset="0"/>
                <a:cs typeface="Times New Roman" pitchFamily="18" charset="0"/>
              </a:rPr>
              <a:t>, развивается внимание.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C00000"/>
                </a:solidFill>
                <a:latin typeface="Bookman Old Style" panose="02050604050505020204" pitchFamily="18" charset="0"/>
                <a:cs typeface="Times New Roman" pitchFamily="18" charset="0"/>
              </a:rPr>
              <a:t>Помните! Лучшее понимание текста детьми достигается при быстром  чтении, потому что ребёнок воспринимает информацию  на уровне мысли. Ухудшается понимание текста при низкой скорости чтения.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ru-RU" sz="2000" dirty="0">
                <a:solidFill>
                  <a:srgbClr val="C00000"/>
                </a:solidFill>
                <a:latin typeface="Bookman Old Style" panose="02050604050505020204" pitchFamily="18" charset="0"/>
                <a:cs typeface="Times New Roman" pitchFamily="18" charset="0"/>
              </a:rPr>
              <a:t>Распространенная ошибка родителей заключается  в том, что  они часто заставляют ребенка читать сложный для его возраста текст.</a:t>
            </a:r>
          </a:p>
        </p:txBody>
      </p:sp>
    </p:spTree>
    <p:extLst>
      <p:ext uri="{BB962C8B-B14F-4D97-AF65-F5344CB8AC3E}">
        <p14:creationId xmlns:p14="http://schemas.microsoft.com/office/powerpoint/2010/main" val="142817320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301</TotalTime>
  <Words>585</Words>
  <Application>Microsoft Office PowerPoint</Application>
  <PresentationFormat>Широкоэкранный</PresentationFormat>
  <Paragraphs>91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4" baseType="lpstr">
      <vt:lpstr>Arial</vt:lpstr>
      <vt:lpstr>Arial Black</vt:lpstr>
      <vt:lpstr>Book Antiqua</vt:lpstr>
      <vt:lpstr>Bookman Old Style</vt:lpstr>
      <vt:lpstr>Calibri</vt:lpstr>
      <vt:lpstr>Helvetica</vt:lpstr>
      <vt:lpstr>Times New Roman</vt:lpstr>
      <vt:lpstr>Trebuchet MS</vt:lpstr>
      <vt:lpstr>Verdana</vt:lpstr>
      <vt:lpstr>Wingdings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17</cp:revision>
  <dcterms:created xsi:type="dcterms:W3CDTF">2021-08-31T09:36:26Z</dcterms:created>
  <dcterms:modified xsi:type="dcterms:W3CDTF">2021-10-19T18:14:45Z</dcterms:modified>
</cp:coreProperties>
</file>